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8288000" cy="10287000"/>
  <p:notesSz cx="6858000" cy="9144000"/>
  <p:embeddedFontLst>
    <p:embeddedFont>
      <p:font typeface="Arial MT Pro" charset="1" panose="020B0502020202020204"/>
      <p:regular r:id="rId36"/>
    </p:embeddedFont>
    <p:embeddedFont>
      <p:font typeface="Arial MT Pro Bold" charset="1" panose="020B0802020202020204"/>
      <p:regular r:id="rId37"/>
    </p:embeddedFont>
    <p:embeddedFont>
      <p:font typeface="Arial MT Pro Italics" charset="1" panose="020B0502020202090204"/>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notesMasters/notesMaster1.xml" Type="http://schemas.openxmlformats.org/officeDocument/2006/relationships/notesMaster"/><Relationship Id="rId34" Target="theme/theme2.xml" Type="http://schemas.openxmlformats.org/officeDocument/2006/relationships/theme"/><Relationship Id="rId35" Target="notesSlides/notesSlide1.xml" Type="http://schemas.openxmlformats.org/officeDocument/2006/relationships/notesSlide"/><Relationship Id="rId36" Target="fonts/font36.fntdata" Type="http://schemas.openxmlformats.org/officeDocument/2006/relationships/font"/><Relationship Id="rId37" Target="fonts/font37.fntdata" Type="http://schemas.openxmlformats.org/officeDocument/2006/relationships/font"/><Relationship Id="rId38" Target="notesSlides/notesSlide2.xml" Type="http://schemas.openxmlformats.org/officeDocument/2006/relationships/notesSlide"/><Relationship Id="rId39" Target="notesSlides/notesSlide3.xml" Type="http://schemas.openxmlformats.org/officeDocument/2006/relationships/notesSlide"/><Relationship Id="rId4" Target="theme/theme1.xml" Type="http://schemas.openxmlformats.org/officeDocument/2006/relationships/theme"/><Relationship Id="rId40" Target="notesSlides/notesSlide4.xml" Type="http://schemas.openxmlformats.org/officeDocument/2006/relationships/notesSlide"/><Relationship Id="rId41" Target="notesSlides/notesSlide5.xml" Type="http://schemas.openxmlformats.org/officeDocument/2006/relationships/notesSlide"/><Relationship Id="rId42" Target="notesSlides/notesSlide6.xml" Type="http://schemas.openxmlformats.org/officeDocument/2006/relationships/notesSlide"/><Relationship Id="rId43" Target="notesSlides/notesSlide7.xml" Type="http://schemas.openxmlformats.org/officeDocument/2006/relationships/notesSlide"/><Relationship Id="rId44" Target="notesSlides/notesSlide8.xml" Type="http://schemas.openxmlformats.org/officeDocument/2006/relationships/notesSlide"/><Relationship Id="rId45" Target="notesSlides/notesSlide9.xml" Type="http://schemas.openxmlformats.org/officeDocument/2006/relationships/notesSlide"/><Relationship Id="rId46" Target="notesSlides/notesSlide10.xml" Type="http://schemas.openxmlformats.org/officeDocument/2006/relationships/notesSlide"/><Relationship Id="rId47" Target="notesSlides/notesSlide11.xml" Type="http://schemas.openxmlformats.org/officeDocument/2006/relationships/notesSlide"/><Relationship Id="rId48" Target="notesSlides/notesSlide12.xml" Type="http://schemas.openxmlformats.org/officeDocument/2006/relationships/notesSlide"/><Relationship Id="rId49" Target="fonts/font49.fntdata" Type="http://schemas.openxmlformats.org/officeDocument/2006/relationships/font"/><Relationship Id="rId5" Target="tableStyles.xml" Type="http://schemas.openxmlformats.org/officeDocument/2006/relationships/tableStyles"/><Relationship Id="rId50" Target="notesSlides/notesSlide13.xml" Type="http://schemas.openxmlformats.org/officeDocument/2006/relationships/notesSlide"/><Relationship Id="rId51" Target="notesSlides/notesSlide14.xml" Type="http://schemas.openxmlformats.org/officeDocument/2006/relationships/notesSlide"/><Relationship Id="rId52" Target="notesSlides/notesSlide15.xml" Type="http://schemas.openxmlformats.org/officeDocument/2006/relationships/notesSlide"/><Relationship Id="rId53" Target="notesSlides/notesSlide16.xml" Type="http://schemas.openxmlformats.org/officeDocument/2006/relationships/notesSlide"/><Relationship Id="rId54" Target="notesSlides/notesSlide17.xml" Type="http://schemas.openxmlformats.org/officeDocument/2006/relationships/notesSlide"/><Relationship Id="rId55" Target="notesSlides/notesSlide18.xml" Type="http://schemas.openxmlformats.org/officeDocument/2006/relationships/notesSlide"/><Relationship Id="rId56" Target="notesSlides/notesSlide19.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Change, Trust, Grow to Lead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Market, By Technology</a:t>
            </a:r>
          </a:p>
          <a:p>
            <a:r>
              <a:rPr lang="en-US"/>
              <a:t>Online e-learning</a:t>
            </a:r>
          </a:p>
          <a:p>
            <a:r>
              <a:rPr lang="en-US"/>
              <a:t>Learning Management System (LMS)</a:t>
            </a:r>
          </a:p>
          <a:p>
            <a:r>
              <a:rPr lang="en-US"/>
              <a:t>Mobile e-learning</a:t>
            </a:r>
          </a:p>
          <a:p>
            <a:r>
              <a:rPr lang="en-US"/>
              <a:t>Rapid e-learning</a:t>
            </a:r>
          </a:p>
          <a:p>
            <a:r>
              <a:rPr lang="en-US"/>
              <a:t>Virtual classroom</a:t>
            </a:r>
          </a:p>
          <a:p>
            <a:r>
              <a:rPr lang="en-US"/>
              <a:t>PODCAST, Column, TV SHOWS, Interstials (:90), media outlets websites, Offer in Mulitple Languages, radio show,</a:t>
            </a:r>
          </a:p>
          <a:p>
            <a:r>
              <a:rPr lang="en-US"/>
              <a:t/>
            </a:r>
          </a:p>
          <a:p>
            <a:r>
              <a:rPr lang="en-US"/>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Employees don’t understand the complexity of running a biz. </a:t>
            </a:r>
          </a:p>
          <a:p>
            <a:r>
              <a:rPr lang="en-US"/>
              <a:t>Being remote further exaberates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Engaged work force</a:t>
            </a:r>
          </a:p>
          <a:p>
            <a:r>
              <a:rPr lang="en-US"/>
              <a:t>Less turnover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 benefit just like healthcare, 401K, gym memberships, equity, - it’s a differentiator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From this article: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Please add column for Tic Tok and business Tic Tok’s https://www.oberlo.com/blog/tiktok-statistics</a:t>
            </a:r>
          </a:p>
          <a:p>
            <a:r>
              <a:rPr lang="en-US"/>
              <a:t>Please add column for YouTube and some statistics on this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png" Type="http://schemas.openxmlformats.org/officeDocument/2006/relationships/image"/><Relationship Id="rId12" Target="../media/image14.png" Type="http://schemas.openxmlformats.org/officeDocument/2006/relationships/image"/><Relationship Id="rId13" Target="../media/image15.png" Type="http://schemas.openxmlformats.org/officeDocument/2006/relationships/image"/><Relationship Id="rId14" Target="../media/image16.png" Type="http://schemas.openxmlformats.org/officeDocument/2006/relationships/image"/><Relationship Id="rId15" Target="../media/image17.png" Type="http://schemas.openxmlformats.org/officeDocument/2006/relationships/image"/><Relationship Id="rId16" Target="../media/image18.png" Type="http://schemas.openxmlformats.org/officeDocument/2006/relationships/image"/><Relationship Id="rId17" Target="../media/image19.png" Type="http://schemas.openxmlformats.org/officeDocument/2006/relationships/image"/><Relationship Id="rId18" Target="../media/image20.png" Type="http://schemas.openxmlformats.org/officeDocument/2006/relationships/image"/><Relationship Id="rId19" Target="../media/image21.png" Type="http://schemas.openxmlformats.org/officeDocument/2006/relationships/image"/><Relationship Id="rId2" Target="../notesSlides/notesSlide13.xml" Type="http://schemas.openxmlformats.org/officeDocument/2006/relationships/notesSlide"/><Relationship Id="rId20" Target="../media/image22.png" Type="http://schemas.openxmlformats.org/officeDocument/2006/relationships/image"/><Relationship Id="rId21" Target="../media/image23.png" Type="http://schemas.openxmlformats.org/officeDocument/2006/relationships/image"/><Relationship Id="rId22" Target="../media/image24.png" Type="http://schemas.openxmlformats.org/officeDocument/2006/relationships/image"/><Relationship Id="rId23" Target="../media/image25.svg" Type="http://schemas.openxmlformats.org/officeDocument/2006/relationships/image"/><Relationship Id="rId24" Target="../media/image26.png" Type="http://schemas.openxmlformats.org/officeDocument/2006/relationships/image"/><Relationship Id="rId25" Target="../media/image27.png" Type="http://schemas.openxmlformats.org/officeDocument/2006/relationships/image"/><Relationship Id="rId26" Target="../media/image28.png" Type="http://schemas.openxmlformats.org/officeDocument/2006/relationships/image"/><Relationship Id="rId27" Target="../media/image29.png" Type="http://schemas.openxmlformats.org/officeDocument/2006/relationships/image"/><Relationship Id="rId28" Target="../media/image30.png" Type="http://schemas.openxmlformats.org/officeDocument/2006/relationships/image"/><Relationship Id="rId3" Target="../media/image1.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https://docs.google.com/document/d/1HYLbYS4FA4Rbkg7DcMge8YQrEn99isc1q0BhLNxuGFE/edit?usp=drivesdk" TargetMode="External" Type="http://schemas.openxmlformats.org/officeDocument/2006/relationships/hyperlink"/><Relationship Id="rId11" Target="https://docs.google.com/document/d/1HYLbYS4FA4Rbkg7DcMge8YQrEn99isc1q0BhLNxuGFE/edit?usp=drivesdk" TargetMode="External" Type="http://schemas.openxmlformats.org/officeDocument/2006/relationships/hyperlink"/><Relationship Id="rId12" Target="https://docs.google.com/document/d/1HYLbYS4FA4Rbkg7DcMge8YQrEn99isc1q0BhLNxuGFE/edit?usp=drivesdk" TargetMode="External" Type="http://schemas.openxmlformats.org/officeDocument/2006/relationships/hyperlink"/><Relationship Id="rId13" Target="https://docs.google.com/document/d/1HYLbYS4FA4Rbkg7DcMge8YQrEn99isc1q0BhLNxuGFE/edit?usp=drivesdk" TargetMode="External" Type="http://schemas.openxmlformats.org/officeDocument/2006/relationships/hyperlink"/><Relationship Id="rId14" Target="https://docs.google.com/document/d/1HYLbYS4FA4Rbkg7DcMge8YQrEn99isc1q0BhLNxuGFE/edit?usp=drivesdk" TargetMode="External" Type="http://schemas.openxmlformats.org/officeDocument/2006/relationships/hyperlink"/><Relationship Id="rId15" Target="https://docs.google.com/document/d/1HYLbYS4FA4Rbkg7DcMge8YQrEn99isc1q0BhLNxuGFE/edit?usp=drivesdk" TargetMode="External" Type="http://schemas.openxmlformats.org/officeDocument/2006/relationships/hyperlink"/><Relationship Id="rId16" Target="../media/image2.png" Type="http://schemas.openxmlformats.org/officeDocument/2006/relationships/image"/><Relationship Id="rId2" Target="../media/image1.png" Type="http://schemas.openxmlformats.org/officeDocument/2006/relationships/image"/><Relationship Id="rId3" Target="https://docs.google.com/document/d/1HYLbYS4FA4Rbkg7DcMge8YQrEn99isc1q0BhLNxuGFE/edit?usp=drivesdk" TargetMode="External" Type="http://schemas.openxmlformats.org/officeDocument/2006/relationships/hyperlink"/><Relationship Id="rId4" Target="https://docs.google.com/document/d/1HYLbYS4FA4Rbkg7DcMge8YQrEn99isc1q0BhLNxuGFE/edit?usp=drivesdk" TargetMode="External" Type="http://schemas.openxmlformats.org/officeDocument/2006/relationships/hyperlink"/><Relationship Id="rId5" Target="https://docs.google.com/document/d/1HYLbYS4FA4Rbkg7DcMge8YQrEn99isc1q0BhLNxuGFE/edit?usp=drivesdk" TargetMode="External" Type="http://schemas.openxmlformats.org/officeDocument/2006/relationships/hyperlink"/><Relationship Id="rId6" Target="https://docs.google.com/document/d/1HYLbYS4FA4Rbkg7DcMge8YQrEn99isc1q0BhLNxuGFE/edit?usp=drivesdk" TargetMode="External" Type="http://schemas.openxmlformats.org/officeDocument/2006/relationships/hyperlink"/><Relationship Id="rId7" Target="https://docs.google.com/document/d/1HYLbYS4FA4Rbkg7DcMge8YQrEn99isc1q0BhLNxuGFE/edit?usp=drivesdk" TargetMode="External" Type="http://schemas.openxmlformats.org/officeDocument/2006/relationships/hyperlink"/><Relationship Id="rId8" Target="https://docs.google.com/document/d/1HYLbYS4FA4Rbkg7DcMge8YQrEn99isc1q0BhLNxuGFE/edit?usp=drivesdk" TargetMode="External" Type="http://schemas.openxmlformats.org/officeDocument/2006/relationships/hyperlink"/><Relationship Id="rId9" Target="https://docs.google.com/document/d/1HYLbYS4FA4Rbkg7DcMge8YQrEn99isc1q0BhLNxuGFE/edit?usp=drivesdk"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AutoShape 3" id="3"/>
          <p:cNvSpPr/>
          <p:nvPr/>
        </p:nvSpPr>
        <p:spPr>
          <a:xfrm rot="16695">
            <a:off x="1298799" y="2128165"/>
            <a:ext cx="15690401" cy="0"/>
          </a:xfrm>
          <a:prstGeom prst="line">
            <a:avLst/>
          </a:prstGeom>
          <a:ln cap="rnd" w="28575">
            <a:solidFill>
              <a:srgbClr val="7030A0"/>
            </a:solidFill>
            <a:prstDash val="solid"/>
            <a:headEnd type="none" len="sm" w="sm"/>
            <a:tailEnd type="none" len="sm" w="sm"/>
          </a:ln>
        </p:spPr>
      </p:sp>
      <p:grpSp>
        <p:nvGrpSpPr>
          <p:cNvPr name="Group 4" id="4"/>
          <p:cNvGrpSpPr/>
          <p:nvPr/>
        </p:nvGrpSpPr>
        <p:grpSpPr>
          <a:xfrm rot="0">
            <a:off x="16944916" y="9326434"/>
            <a:ext cx="1097400" cy="787200"/>
            <a:chOff x="0" y="0"/>
            <a:chExt cx="1463200" cy="1049600"/>
          </a:xfrm>
        </p:grpSpPr>
        <p:sp>
          <p:nvSpPr>
            <p:cNvPr name="Freeform 5" id="5"/>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6" id="6"/>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1</a:t>
              </a:r>
            </a:p>
          </p:txBody>
        </p:sp>
      </p:grpSp>
      <p:sp>
        <p:nvSpPr>
          <p:cNvPr name="Freeform 7" id="7"/>
          <p:cNvSpPr/>
          <p:nvPr/>
        </p:nvSpPr>
        <p:spPr>
          <a:xfrm flipH="false" flipV="false" rot="0">
            <a:off x="6845270" y="8563147"/>
            <a:ext cx="4114298" cy="1526573"/>
          </a:xfrm>
          <a:custGeom>
            <a:avLst/>
            <a:gdLst/>
            <a:ahLst/>
            <a:cxnLst/>
            <a:rect r="r" b="b" t="t" l="l"/>
            <a:pathLst>
              <a:path h="1526573" w="4114298">
                <a:moveTo>
                  <a:pt x="0" y="0"/>
                </a:moveTo>
                <a:lnTo>
                  <a:pt x="4114298" y="0"/>
                </a:lnTo>
                <a:lnTo>
                  <a:pt x="4114298" y="1526574"/>
                </a:lnTo>
                <a:lnTo>
                  <a:pt x="0" y="1526574"/>
                </a:lnTo>
                <a:lnTo>
                  <a:pt x="0" y="0"/>
                </a:lnTo>
                <a:close/>
              </a:path>
            </a:pathLst>
          </a:custGeom>
          <a:blipFill>
            <a:blip r:embed="rId4"/>
            <a:stretch>
              <a:fillRect l="-67159" t="-113764" r="-67159" b="-130700"/>
            </a:stretch>
          </a:blipFill>
        </p:spPr>
      </p:sp>
      <p:sp>
        <p:nvSpPr>
          <p:cNvPr name="TextBox 8" id="8"/>
          <p:cNvSpPr txBox="true"/>
          <p:nvPr/>
        </p:nvSpPr>
        <p:spPr>
          <a:xfrm rot="0">
            <a:off x="2821633" y="796257"/>
            <a:ext cx="12161571" cy="1095375"/>
          </a:xfrm>
          <a:prstGeom prst="rect">
            <a:avLst/>
          </a:prstGeom>
        </p:spPr>
        <p:txBody>
          <a:bodyPr anchor="t" rtlCol="false" tIns="0" lIns="0" bIns="0" rIns="0">
            <a:spAutoFit/>
          </a:bodyPr>
          <a:lstStyle/>
          <a:p>
            <a:pPr algn="l">
              <a:lnSpc>
                <a:spcPts val="7679"/>
              </a:lnSpc>
            </a:pPr>
            <a:r>
              <a:rPr lang="en-US" sz="6399" b="true">
                <a:solidFill>
                  <a:srgbClr val="7030A0"/>
                </a:solidFill>
                <a:latin typeface="Arial MT Pro Bold"/>
                <a:ea typeface="Arial MT Pro Bold"/>
                <a:cs typeface="Arial MT Pro Bold"/>
                <a:sym typeface="Arial MT Pro Bold"/>
              </a:rPr>
              <a:t>Master’s of Business Thinking</a:t>
            </a:r>
          </a:p>
        </p:txBody>
      </p:sp>
      <p:sp>
        <p:nvSpPr>
          <p:cNvPr name="TextBox 9" id="9"/>
          <p:cNvSpPr txBox="true"/>
          <p:nvPr/>
        </p:nvSpPr>
        <p:spPr>
          <a:xfrm rot="0">
            <a:off x="2461434" y="3085295"/>
            <a:ext cx="12881970" cy="3010558"/>
          </a:xfrm>
          <a:prstGeom prst="rect">
            <a:avLst/>
          </a:prstGeom>
        </p:spPr>
        <p:txBody>
          <a:bodyPr anchor="t" rtlCol="false" tIns="0" lIns="0" bIns="0" rIns="0">
            <a:spAutoFit/>
          </a:bodyPr>
          <a:lstStyle/>
          <a:p>
            <a:pPr algn="ctr">
              <a:lnSpc>
                <a:spcPts val="11144"/>
              </a:lnSpc>
            </a:pPr>
            <a:r>
              <a:rPr lang="en-US" sz="9287" b="true">
                <a:solidFill>
                  <a:srgbClr val="7030A0"/>
                </a:solidFill>
                <a:latin typeface="Arial MT Pro Bold"/>
                <a:ea typeface="Arial MT Pro Bold"/>
                <a:cs typeface="Arial MT Pro Bold"/>
                <a:sym typeface="Arial MT Pro Bold"/>
              </a:rPr>
              <a:t>Education that delivers profits.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714825" y="867175"/>
            <a:ext cx="16858350" cy="1809750"/>
          </a:xfrm>
          <a:prstGeom prst="rect">
            <a:avLst/>
          </a:prstGeom>
        </p:spPr>
        <p:txBody>
          <a:bodyPr anchor="t" rtlCol="false" tIns="0" lIns="0" bIns="0" rIns="0">
            <a:spAutoFit/>
          </a:bodyPr>
          <a:lstStyle/>
          <a:p>
            <a:pPr algn="l">
              <a:lnSpc>
                <a:spcPts val="6719"/>
              </a:lnSpc>
            </a:pPr>
            <a:r>
              <a:rPr lang="en-US" sz="5599" b="true">
                <a:solidFill>
                  <a:srgbClr val="7030A0"/>
                </a:solidFill>
                <a:latin typeface="Arial MT Pro Bold"/>
                <a:ea typeface="Arial MT Pro Bold"/>
                <a:cs typeface="Arial MT Pro Bold"/>
                <a:sym typeface="Arial MT Pro Bold"/>
              </a:rPr>
              <a:t>E</a:t>
            </a:r>
            <a:r>
              <a:rPr lang="en-US" sz="5599" b="true">
                <a:solidFill>
                  <a:srgbClr val="7030A0"/>
                </a:solidFill>
                <a:latin typeface="Arial MT Pro Bold"/>
                <a:ea typeface="Arial MT Pro Bold"/>
                <a:cs typeface="Arial MT Pro Bold"/>
                <a:sym typeface="Arial MT Pro Bold"/>
              </a:rPr>
              <a:t>mployee Market Trends</a:t>
            </a:r>
            <a:r>
              <a:rPr lang="en-US" sz="5599">
                <a:solidFill>
                  <a:srgbClr val="7030A0"/>
                </a:solidFill>
                <a:latin typeface="Arial MT Pro"/>
                <a:ea typeface="Arial MT Pro"/>
                <a:cs typeface="Arial MT Pro"/>
                <a:sym typeface="Arial MT Pro"/>
              </a:rPr>
              <a:t>✦</a:t>
            </a:r>
          </a:p>
          <a:p>
            <a:pPr algn="l">
              <a:lnSpc>
                <a:spcPts val="6719"/>
              </a:lnSpc>
            </a:pPr>
          </a:p>
        </p:txBody>
      </p:sp>
      <p:sp>
        <p:nvSpPr>
          <p:cNvPr name="TextBox 4" id="4"/>
          <p:cNvSpPr txBox="true"/>
          <p:nvPr/>
        </p:nvSpPr>
        <p:spPr>
          <a:xfrm rot="0">
            <a:off x="1109759" y="2305355"/>
            <a:ext cx="16068482" cy="5086350"/>
          </a:xfrm>
          <a:prstGeom prst="rect">
            <a:avLst/>
          </a:prstGeom>
        </p:spPr>
        <p:txBody>
          <a:bodyPr anchor="t" rtlCol="false" tIns="0" lIns="0" bIns="0" rIns="0">
            <a:spAutoFit/>
          </a:bodyPr>
          <a:lstStyle/>
          <a:p>
            <a:pPr algn="l">
              <a:lnSpc>
                <a:spcPts val="3359"/>
              </a:lnSpc>
            </a:pPr>
            <a:r>
              <a:rPr lang="en-US" sz="2799">
                <a:solidFill>
                  <a:srgbClr val="7030A0"/>
                </a:solidFill>
                <a:latin typeface="Arial MT Pro"/>
                <a:ea typeface="Arial MT Pro"/>
                <a:cs typeface="Arial MT Pro"/>
                <a:sym typeface="Arial MT Pro"/>
              </a:rPr>
              <a:t>✦ 76% of employees say that a company would be more appealing if it offered additional skills training to staff.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74% of employees are willing to learn new skills or re-train in order to remain employable at their company</a:t>
            </a:r>
            <a:r>
              <a:rPr lang="en-US" sz="2799">
                <a:solidFill>
                  <a:srgbClr val="444444"/>
                </a:solidFill>
                <a:latin typeface="Arial MT Pro"/>
                <a:ea typeface="Arial MT Pro"/>
                <a:cs typeface="Arial MT Pro"/>
                <a:sym typeface="Arial MT Pro"/>
              </a:rPr>
              <a:t>.</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87% of millennials believe learning and development in the workplace is critical.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Millennials National Student Clearinghouse Center reports, college applications are down nearly 1 million since the pandemic began.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a:t>
            </a:r>
            <a:r>
              <a:rPr lang="en-US" sz="2799" u="sng">
                <a:solidFill>
                  <a:srgbClr val="2CA2EE"/>
                </a:solidFill>
                <a:latin typeface="Arial MT Pro"/>
                <a:ea typeface="Arial MT Pro"/>
                <a:cs typeface="Arial MT Pro"/>
                <a:sym typeface="Arial MT Pro"/>
              </a:rPr>
              <a:t>CNBC</a:t>
            </a:r>
            <a:r>
              <a:rPr lang="en-US" sz="2799">
                <a:solidFill>
                  <a:srgbClr val="7030A0"/>
                </a:solidFill>
                <a:latin typeface="Arial MT Pro"/>
                <a:ea typeface="Arial MT Pro"/>
                <a:cs typeface="Arial MT Pro"/>
                <a:sym typeface="Arial MT Pro"/>
              </a:rPr>
              <a:t> reports no college degree is required for many companies given the job applicant shortage.  </a:t>
            </a:r>
          </a:p>
        </p:txBody>
      </p:sp>
      <p:sp>
        <p:nvSpPr>
          <p:cNvPr name="AutoShape 5" id="5"/>
          <p:cNvSpPr/>
          <p:nvPr/>
        </p:nvSpPr>
        <p:spPr>
          <a:xfrm rot="16695">
            <a:off x="806991" y="2053683"/>
            <a:ext cx="15690401" cy="0"/>
          </a:xfrm>
          <a:prstGeom prst="line">
            <a:avLst/>
          </a:prstGeom>
          <a:ln cap="rnd" w="28575">
            <a:solidFill>
              <a:srgbClr val="7030A0"/>
            </a:solidFill>
            <a:prstDash val="solid"/>
            <a:headEnd type="none" len="sm" w="sm"/>
            <a:tailEnd type="none" len="sm" w="sm"/>
          </a:ln>
        </p:spPr>
      </p:sp>
      <p:sp>
        <p:nvSpPr>
          <p:cNvPr name="TextBox 6" id="6"/>
          <p:cNvSpPr txBox="true"/>
          <p:nvPr/>
        </p:nvSpPr>
        <p:spPr>
          <a:xfrm rot="0">
            <a:off x="2307684" y="7748893"/>
            <a:ext cx="12148632" cy="361950"/>
          </a:xfrm>
          <a:prstGeom prst="rect">
            <a:avLst/>
          </a:prstGeom>
        </p:spPr>
        <p:txBody>
          <a:bodyPr anchor="t" rtlCol="false" tIns="0" lIns="0" bIns="0" rIns="0">
            <a:spAutoFit/>
          </a:bodyPr>
          <a:lstStyle/>
          <a:p>
            <a:pPr algn="r">
              <a:lnSpc>
                <a:spcPts val="2520"/>
              </a:lnSpc>
            </a:pPr>
            <a:r>
              <a:rPr lang="en-US" sz="2100">
                <a:solidFill>
                  <a:srgbClr val="7030A0"/>
                </a:solidFill>
                <a:latin typeface="Arial MT Pro"/>
                <a:ea typeface="Arial MT Pro"/>
                <a:cs typeface="Arial MT Pro"/>
                <a:sym typeface="Arial MT Pro"/>
              </a:rPr>
              <a:t> Source: </a:t>
            </a:r>
            <a:r>
              <a:rPr lang="en-US" sz="2100" u="sng">
                <a:solidFill>
                  <a:srgbClr val="7030A0"/>
                </a:solidFill>
                <a:latin typeface="Arial MT Pro"/>
                <a:ea typeface="Arial MT Pro"/>
                <a:cs typeface="Arial MT Pro"/>
                <a:sym typeface="Arial MT Pro"/>
              </a:rPr>
              <a:t>https://www.lorman.com/blog/post/39-statistics-that-prove-the-value-of-employee-training</a:t>
            </a:r>
          </a:p>
        </p:txBody>
      </p:sp>
      <p:grpSp>
        <p:nvGrpSpPr>
          <p:cNvPr name="Group 7" id="7"/>
          <p:cNvGrpSpPr/>
          <p:nvPr/>
        </p:nvGrpSpPr>
        <p:grpSpPr>
          <a:xfrm rot="0">
            <a:off x="16944916" y="9326434"/>
            <a:ext cx="1097400" cy="787200"/>
            <a:chOff x="0" y="0"/>
            <a:chExt cx="1463200" cy="1049600"/>
          </a:xfrm>
        </p:grpSpPr>
        <p:sp>
          <p:nvSpPr>
            <p:cNvPr name="Freeform 8" id="8"/>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9" id="9"/>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10</a:t>
              </a:r>
            </a:p>
          </p:txBody>
        </p:sp>
      </p:grpSp>
      <p:sp>
        <p:nvSpPr>
          <p:cNvPr name="Freeform 10" id="10"/>
          <p:cNvSpPr/>
          <p:nvPr/>
        </p:nvSpPr>
        <p:spPr>
          <a:xfrm flipH="false" flipV="false" rot="0">
            <a:off x="7381589" y="8515655"/>
            <a:ext cx="3524821" cy="1827180"/>
          </a:xfrm>
          <a:custGeom>
            <a:avLst/>
            <a:gdLst/>
            <a:ahLst/>
            <a:cxnLst/>
            <a:rect r="r" b="b" t="t" l="l"/>
            <a:pathLst>
              <a:path h="1827180" w="3524821">
                <a:moveTo>
                  <a:pt x="0" y="0"/>
                </a:moveTo>
                <a:lnTo>
                  <a:pt x="3524822" y="0"/>
                </a:lnTo>
                <a:lnTo>
                  <a:pt x="3524822" y="1827180"/>
                </a:lnTo>
                <a:lnTo>
                  <a:pt x="0" y="1827180"/>
                </a:lnTo>
                <a:lnTo>
                  <a:pt x="0" y="0"/>
                </a:lnTo>
                <a:close/>
              </a:path>
            </a:pathLst>
          </a:custGeom>
          <a:blipFill>
            <a:blip r:embed="rId4"/>
            <a:stretch>
              <a:fillRect l="-84310" t="-75506" r="-74942" b="-97289"/>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96934" y="1114753"/>
            <a:ext cx="17875892" cy="1095375"/>
          </a:xfrm>
          <a:prstGeom prst="rect">
            <a:avLst/>
          </a:prstGeom>
        </p:spPr>
        <p:txBody>
          <a:bodyPr anchor="t" rtlCol="false" tIns="0" lIns="0" bIns="0" rIns="0">
            <a:spAutoFit/>
          </a:bodyPr>
          <a:lstStyle/>
          <a:p>
            <a:pPr algn="l">
              <a:lnSpc>
                <a:spcPts val="7679"/>
              </a:lnSpc>
            </a:pPr>
            <a:r>
              <a:rPr lang="en-US" sz="6399" b="true">
                <a:solidFill>
                  <a:srgbClr val="7030A0"/>
                </a:solidFill>
                <a:latin typeface="Arial MT Pro Bold"/>
                <a:ea typeface="Arial MT Pro Bold"/>
                <a:cs typeface="Arial MT Pro Bold"/>
                <a:sym typeface="Arial MT Pro Bold"/>
              </a:rPr>
              <a:t>T</a:t>
            </a:r>
            <a:r>
              <a:rPr lang="en-US" sz="6399" b="true">
                <a:solidFill>
                  <a:srgbClr val="7030A0"/>
                </a:solidFill>
                <a:latin typeface="Arial MT Pro Bold"/>
                <a:ea typeface="Arial MT Pro Bold"/>
                <a:cs typeface="Arial MT Pro Bold"/>
                <a:sym typeface="Arial MT Pro Bold"/>
              </a:rPr>
              <a:t>he MBT Solution</a:t>
            </a:r>
            <a:r>
              <a:rPr lang="en-US" sz="6399">
                <a:solidFill>
                  <a:srgbClr val="7030A0"/>
                </a:solidFill>
                <a:latin typeface="Arial MT Pro"/>
                <a:ea typeface="Arial MT Pro"/>
                <a:cs typeface="Arial MT Pro"/>
                <a:sym typeface="Arial MT Pro"/>
              </a:rPr>
              <a:t> ✦  </a:t>
            </a:r>
          </a:p>
        </p:txBody>
      </p:sp>
      <p:sp>
        <p:nvSpPr>
          <p:cNvPr name="TextBox 4" id="4"/>
          <p:cNvSpPr txBox="true"/>
          <p:nvPr/>
        </p:nvSpPr>
        <p:spPr>
          <a:xfrm rot="0">
            <a:off x="1233308" y="2626411"/>
            <a:ext cx="16260308" cy="6050834"/>
          </a:xfrm>
          <a:prstGeom prst="rect">
            <a:avLst/>
          </a:prstGeom>
        </p:spPr>
        <p:txBody>
          <a:bodyPr anchor="t" rtlCol="false" tIns="0" lIns="0" bIns="0" rIns="0">
            <a:spAutoFit/>
          </a:bodyPr>
          <a:lstStyle/>
          <a:p>
            <a:pPr algn="l">
              <a:lnSpc>
                <a:spcPts val="3203"/>
              </a:lnSpc>
            </a:pPr>
          </a:p>
          <a:p>
            <a:pPr algn="l">
              <a:lnSpc>
                <a:spcPts val="3203"/>
              </a:lnSpc>
            </a:pPr>
            <a:r>
              <a:rPr lang="en-US" sz="2669">
                <a:solidFill>
                  <a:srgbClr val="7030A0"/>
                </a:solidFill>
                <a:latin typeface="Arial MT Pro"/>
                <a:ea typeface="Arial MT Pro"/>
                <a:cs typeface="Arial MT Pro"/>
                <a:sym typeface="Arial MT Pro"/>
              </a:rPr>
              <a:t>✦ Educated employees are better thinkers.  Educated employees are loyal.  Educated employees WANT to create better organizations.</a:t>
            </a:r>
          </a:p>
          <a:p>
            <a:pPr algn="l">
              <a:lnSpc>
                <a:spcPts val="3203"/>
              </a:lnSpc>
            </a:pPr>
          </a:p>
          <a:p>
            <a:pPr algn="l">
              <a:lnSpc>
                <a:spcPts val="3203"/>
              </a:lnSpc>
            </a:pPr>
            <a:r>
              <a:rPr lang="en-US" sz="2669">
                <a:solidFill>
                  <a:srgbClr val="7030A0"/>
                </a:solidFill>
                <a:latin typeface="Arial MT Pro"/>
                <a:ea typeface="Arial MT Pro"/>
                <a:cs typeface="Arial MT Pro"/>
                <a:sym typeface="Arial MT Pro"/>
              </a:rPr>
              <a:t>✦  Thinking in 360 solution is MBT’s core competency.  These skills enhance intellectual abilities for all employees and employers.</a:t>
            </a:r>
          </a:p>
          <a:p>
            <a:pPr algn="l">
              <a:lnSpc>
                <a:spcPts val="3203"/>
              </a:lnSpc>
            </a:pPr>
          </a:p>
          <a:p>
            <a:pPr algn="l">
              <a:lnSpc>
                <a:spcPts val="3203"/>
              </a:lnSpc>
            </a:pPr>
            <a:r>
              <a:rPr lang="en-US" sz="2669">
                <a:solidFill>
                  <a:srgbClr val="7030A0"/>
                </a:solidFill>
                <a:latin typeface="Arial MT Pro"/>
                <a:ea typeface="Arial MT Pro"/>
                <a:cs typeface="Arial MT Pro"/>
                <a:sym typeface="Arial MT Pro"/>
              </a:rPr>
              <a:t>✦  MBT teaches employees to improve their current role and alleviate strain across the organization.</a:t>
            </a:r>
          </a:p>
          <a:p>
            <a:pPr algn="l">
              <a:lnSpc>
                <a:spcPts val="3203"/>
              </a:lnSpc>
            </a:pPr>
          </a:p>
          <a:p>
            <a:pPr algn="l">
              <a:lnSpc>
                <a:spcPts val="3203"/>
              </a:lnSpc>
            </a:pPr>
            <a:r>
              <a:rPr lang="en-US" sz="2669">
                <a:solidFill>
                  <a:srgbClr val="7030A0"/>
                </a:solidFill>
                <a:latin typeface="Arial MT Pro"/>
                <a:ea typeface="Arial MT Pro"/>
                <a:cs typeface="Arial MT Pro"/>
                <a:sym typeface="Arial MT Pro"/>
              </a:rPr>
              <a:t>✦  MBT provides the content via: e-learning, Learning Management System, Mobile e-learning, rapid e-learning, virtual classroom.</a:t>
            </a:r>
          </a:p>
          <a:p>
            <a:pPr algn="l">
              <a:lnSpc>
                <a:spcPts val="3203"/>
              </a:lnSpc>
            </a:pPr>
          </a:p>
          <a:p>
            <a:pPr algn="l">
              <a:lnSpc>
                <a:spcPts val="3203"/>
              </a:lnSpc>
            </a:pPr>
            <a:r>
              <a:rPr lang="en-US" sz="2669">
                <a:solidFill>
                  <a:srgbClr val="7030A0"/>
                </a:solidFill>
                <a:latin typeface="Arial MT Pro"/>
                <a:ea typeface="Arial MT Pro"/>
                <a:cs typeface="Arial MT Pro"/>
                <a:sym typeface="Arial MT Pro"/>
              </a:rPr>
              <a:t>✦  Path to reducing daily business explanations;  offering appropriate training and education.</a:t>
            </a:r>
          </a:p>
          <a:p>
            <a:pPr algn="l">
              <a:lnSpc>
                <a:spcPts val="3203"/>
              </a:lnSpc>
            </a:pPr>
          </a:p>
          <a:p>
            <a:pPr algn="l">
              <a:lnSpc>
                <a:spcPts val="3203"/>
              </a:lnSpc>
            </a:pPr>
            <a:r>
              <a:rPr lang="en-US" sz="2669">
                <a:solidFill>
                  <a:srgbClr val="7030A0"/>
                </a:solidFill>
                <a:latin typeface="Arial MT Pro"/>
                <a:ea typeface="Arial MT Pro"/>
                <a:cs typeface="Arial MT Pro"/>
                <a:sym typeface="Arial MT Pro"/>
              </a:rPr>
              <a:t>✦  REDUCES STRESS ACROSS ORGANIZATION.</a:t>
            </a:r>
          </a:p>
        </p:txBody>
      </p:sp>
      <p:sp>
        <p:nvSpPr>
          <p:cNvPr name="AutoShape 5" id="5"/>
          <p:cNvSpPr/>
          <p:nvPr/>
        </p:nvSpPr>
        <p:spPr>
          <a:xfrm rot="16695">
            <a:off x="1196841" y="2096009"/>
            <a:ext cx="15690401" cy="0"/>
          </a:xfrm>
          <a:prstGeom prst="line">
            <a:avLst/>
          </a:prstGeom>
          <a:ln cap="rnd" w="28575">
            <a:solidFill>
              <a:srgbClr val="7030A0"/>
            </a:solidFill>
            <a:prstDash val="solid"/>
            <a:headEnd type="none" len="sm" w="sm"/>
            <a:tailEnd type="none" len="sm" w="sm"/>
          </a:ln>
        </p:spPr>
      </p:sp>
      <p:grpSp>
        <p:nvGrpSpPr>
          <p:cNvPr name="Group 6" id="6"/>
          <p:cNvGrpSpPr/>
          <p:nvPr/>
        </p:nvGrpSpPr>
        <p:grpSpPr>
          <a:xfrm rot="0">
            <a:off x="16944916" y="9326434"/>
            <a:ext cx="1097400" cy="787200"/>
            <a:chOff x="0" y="0"/>
            <a:chExt cx="1463200" cy="1049600"/>
          </a:xfrm>
        </p:grpSpPr>
        <p:sp>
          <p:nvSpPr>
            <p:cNvPr name="Freeform 7" id="7"/>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8" id="8"/>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11</a:t>
              </a:r>
            </a:p>
          </p:txBody>
        </p:sp>
      </p:grpSp>
      <p:sp>
        <p:nvSpPr>
          <p:cNvPr name="TextBox 9" id="9"/>
          <p:cNvSpPr txBox="true"/>
          <p:nvPr/>
        </p:nvSpPr>
        <p:spPr>
          <a:xfrm rot="0">
            <a:off x="1196934" y="2335898"/>
            <a:ext cx="17875892" cy="619125"/>
          </a:xfrm>
          <a:prstGeom prst="rect">
            <a:avLst/>
          </a:prstGeom>
        </p:spPr>
        <p:txBody>
          <a:bodyPr anchor="t" rtlCol="false" tIns="0" lIns="0" bIns="0" rIns="0">
            <a:spAutoFit/>
          </a:bodyPr>
          <a:lstStyle/>
          <a:p>
            <a:pPr algn="l">
              <a:lnSpc>
                <a:spcPts val="4320"/>
              </a:lnSpc>
            </a:pPr>
            <a:r>
              <a:rPr lang="en-US" sz="3600" b="true">
                <a:solidFill>
                  <a:srgbClr val="7030A0"/>
                </a:solidFill>
                <a:latin typeface="Arial MT Pro Bold"/>
                <a:ea typeface="Arial MT Pro Bold"/>
                <a:cs typeface="Arial MT Pro Bold"/>
                <a:sym typeface="Arial MT Pro Bold"/>
              </a:rPr>
              <a:t>E</a:t>
            </a:r>
            <a:r>
              <a:rPr lang="en-US" sz="3600" b="true">
                <a:solidFill>
                  <a:srgbClr val="7030A0"/>
                </a:solidFill>
                <a:latin typeface="Arial MT Pro Bold"/>
                <a:ea typeface="Arial MT Pro Bold"/>
                <a:cs typeface="Arial MT Pro Bold"/>
                <a:sym typeface="Arial MT Pro Bold"/>
              </a:rPr>
              <a:t>mpowers employees through knowledge.</a:t>
            </a:r>
          </a:p>
        </p:txBody>
      </p:sp>
      <p:sp>
        <p:nvSpPr>
          <p:cNvPr name="Freeform 10" id="10"/>
          <p:cNvSpPr/>
          <p:nvPr/>
        </p:nvSpPr>
        <p:spPr>
          <a:xfrm flipH="false" flipV="false" rot="0">
            <a:off x="7381589" y="8543590"/>
            <a:ext cx="3524821" cy="1800560"/>
          </a:xfrm>
          <a:custGeom>
            <a:avLst/>
            <a:gdLst/>
            <a:ahLst/>
            <a:cxnLst/>
            <a:rect r="r" b="b" t="t" l="l"/>
            <a:pathLst>
              <a:path h="1800560" w="3524821">
                <a:moveTo>
                  <a:pt x="0" y="0"/>
                </a:moveTo>
                <a:lnTo>
                  <a:pt x="3524822" y="0"/>
                </a:lnTo>
                <a:lnTo>
                  <a:pt x="3524822" y="1800560"/>
                </a:lnTo>
                <a:lnTo>
                  <a:pt x="0" y="1800560"/>
                </a:lnTo>
                <a:lnTo>
                  <a:pt x="0" y="0"/>
                </a:lnTo>
                <a:close/>
              </a:path>
            </a:pathLst>
          </a:custGeom>
          <a:blipFill>
            <a:blip r:embed="rId3"/>
            <a:stretch>
              <a:fillRect l="-84310" t="-76623" r="-74942" b="-100206"/>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aphicFrame>
        <p:nvGraphicFramePr>
          <p:cNvPr name="Table 3" id="3"/>
          <p:cNvGraphicFramePr>
            <a:graphicFrameLocks noGrp="true"/>
          </p:cNvGraphicFramePr>
          <p:nvPr/>
        </p:nvGraphicFramePr>
        <p:xfrm>
          <a:off x="1973664" y="1306811"/>
          <a:ext cx="11556540" cy="5870105"/>
        </p:xfrm>
        <a:graphic>
          <a:graphicData uri="http://schemas.openxmlformats.org/drawingml/2006/table">
            <a:tbl>
              <a:tblPr/>
              <a:tblGrid>
                <a:gridCol w="1355762"/>
                <a:gridCol w="1529464"/>
                <a:gridCol w="1750517"/>
                <a:gridCol w="1836197"/>
                <a:gridCol w="5084600"/>
              </a:tblGrid>
              <a:tr h="724028">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888888"/>
                      </a:solidFill>
                      <a:prstDash val="solid"/>
                      <a:round/>
                      <a:headEnd type="none" w="med" len="med"/>
                      <a:tailEnd type="none" w="med" len="med"/>
                    </a:lnT>
                    <a:lnB cmpd="sng" algn="ctr" cap="flat" w="6065">
                      <a:solidFill>
                        <a:srgbClr val="888888"/>
                      </a:solidFill>
                      <a:prstDash val="solid"/>
                      <a:round/>
                      <a:headEnd type="none" w="med" len="med"/>
                      <a:tailEnd type="none" w="med" len="med"/>
                    </a:lnB>
                    <a:solidFill>
                      <a:srgbClr val="FFFFFF"/>
                    </a:solidFill>
                  </a:tcPr>
                </a:tc>
                <a:tc>
                  <a:txBody>
                    <a:bodyPr anchor="t" rtlCol="false"/>
                    <a:lstStyle/>
                    <a:p>
                      <a:pPr algn="ctr">
                        <a:lnSpc>
                          <a:spcPts val="2298"/>
                        </a:lnSpc>
                        <a:defRPr/>
                      </a:pPr>
                      <a:r>
                        <a:rPr lang="en-US" b="true" sz="1915">
                          <a:solidFill>
                            <a:srgbClr val="FFFFFF"/>
                          </a:solidFill>
                          <a:latin typeface="Arial MT Pro Bold"/>
                          <a:ea typeface="Arial MT Pro Bold"/>
                          <a:cs typeface="Arial MT Pro Bold"/>
                          <a:sym typeface="Arial MT Pro Bold"/>
                        </a:rPr>
                        <a:t>MBT</a:t>
                      </a: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solidFill>
                      <a:srgbClr val="7030A0"/>
                    </a:solidFill>
                  </a:tcPr>
                </a:tc>
                <a:tc>
                  <a:txBody>
                    <a:bodyPr anchor="t" rtlCol="false"/>
                    <a:lstStyle/>
                    <a:p>
                      <a:pPr algn="ctr">
                        <a:lnSpc>
                          <a:spcPts val="2298"/>
                        </a:lnSpc>
                        <a:defRPr/>
                      </a:pPr>
                      <a:r>
                        <a:rPr lang="en-US" b="true" sz="1915">
                          <a:solidFill>
                            <a:srgbClr val="FFFFFF"/>
                          </a:solidFill>
                          <a:latin typeface="Arial MT Pro Bold"/>
                          <a:ea typeface="Arial MT Pro Bold"/>
                          <a:cs typeface="Arial MT Pro Bold"/>
                          <a:sym typeface="Arial MT Pro Bold"/>
                        </a:rPr>
                        <a:t>Linda (LinkedIn)</a:t>
                      </a: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solidFill>
                      <a:srgbClr val="7030A0"/>
                    </a:solidFill>
                  </a:tcPr>
                </a:tc>
                <a:tc>
                  <a:txBody>
                    <a:bodyPr anchor="t" rtlCol="false"/>
                    <a:lstStyle/>
                    <a:p>
                      <a:pPr algn="ctr">
                        <a:lnSpc>
                          <a:spcPts val="2298"/>
                        </a:lnSpc>
                        <a:defRPr/>
                      </a:pPr>
                      <a:r>
                        <a:rPr lang="en-US" b="true" sz="1915">
                          <a:solidFill>
                            <a:srgbClr val="FFFFFF"/>
                          </a:solidFill>
                          <a:latin typeface="Arial MT Pro Bold"/>
                          <a:ea typeface="Arial MT Pro Bold"/>
                          <a:cs typeface="Arial MT Pro Bold"/>
                          <a:sym typeface="Arial MT Pro Bold"/>
                        </a:rPr>
                        <a:t>Coursera</a:t>
                      </a: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solidFill>
                      <a:srgbClr val="7030A0"/>
                    </a:solidFill>
                  </a:tcPr>
                </a:tc>
                <a:tc>
                  <a:txBody>
                    <a:bodyPr anchor="t" rtlCol="false"/>
                    <a:lstStyle/>
                    <a:p>
                      <a:pPr algn="l">
                        <a:lnSpc>
                          <a:spcPts val="2298"/>
                        </a:lnSpc>
                        <a:defRPr/>
                      </a:pPr>
                      <a:r>
                        <a:rPr lang="en-US" b="true" sz="1915">
                          <a:solidFill>
                            <a:srgbClr val="FFFFFF"/>
                          </a:solidFill>
                          <a:latin typeface="Arial MT Pro Bold"/>
                          <a:ea typeface="Arial MT Pro Bold"/>
                          <a:cs typeface="Arial MT Pro Bold"/>
                          <a:sym typeface="Arial MT Pro Bold"/>
                        </a:rPr>
                        <a:t>AltMBA                              YouTube              TicTok</a:t>
                      </a:r>
                      <a:endParaRPr lang="en-US" sz="1100"/>
                    </a:p>
                    <a:p>
                      <a:pPr algn="l">
                        <a:lnSpc>
                          <a:spcPts val="2298"/>
                        </a:lnSpc>
                      </a:pPr>
                      <a:r>
                        <a:rPr lang="en-US" b="true" sz="1915">
                          <a:solidFill>
                            <a:srgbClr val="FFFFFF"/>
                          </a:solidFill>
                          <a:latin typeface="Arial MT Pro Bold"/>
                          <a:ea typeface="Arial MT Pro Bold"/>
                          <a:cs typeface="Arial MT Pro Bold"/>
                          <a:sym typeface="Arial MT Pro Bold"/>
                        </a:rPr>
                        <a:t>(Seth Godin)</a:t>
                      </a:r>
                    </a:p>
                  </a:txBody>
                  <a:tcPr marL="72954" marR="72954" marT="72954" marB="72954" anchor="ctr">
                    <a:lnL cmpd="sng" algn="ctr" cap="flat" w="6065">
                      <a:solidFill>
                        <a:srgbClr val="9E9E9E"/>
                      </a:solidFill>
                      <a:prstDash val="solid"/>
                      <a:round/>
                      <a:headEnd type="none" w="med" len="med"/>
                      <a:tailEnd type="none" w="med" len="med"/>
                    </a:lnL>
                    <a:lnR cmpd="sng" algn="ctr" cap="flat" w="3033">
                      <a:solidFill>
                        <a:srgbClr val="000000"/>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solidFill>
                      <a:srgbClr val="7030A0"/>
                    </a:solidFill>
                  </a:tcPr>
                </a:tc>
              </a:tr>
              <a:tr h="727677">
                <a:tc>
                  <a:txBody>
                    <a:bodyPr anchor="t" rtlCol="false"/>
                    <a:lstStyle/>
                    <a:p>
                      <a:pPr algn="ctr">
                        <a:lnSpc>
                          <a:spcPts val="2422"/>
                        </a:lnSpc>
                        <a:defRPr/>
                      </a:pPr>
                      <a:r>
                        <a:rPr lang="en-US" sz="1755">
                          <a:solidFill>
                            <a:srgbClr val="3F3F3F"/>
                          </a:solidFill>
                          <a:latin typeface="Arial MT Pro"/>
                          <a:ea typeface="Arial MT Pro"/>
                          <a:cs typeface="Arial MT Pro"/>
                          <a:sym typeface="Arial MT Pro"/>
                        </a:rPr>
                        <a:t>Fully curated content</a:t>
                      </a:r>
                      <a:endParaRPr lang="en-US" sz="1100"/>
                    </a:p>
                  </a:txBody>
                  <a:tcPr marL="72954" marR="72954" marT="72954" marB="72954" anchor="ctr">
                    <a:lnL cmpd="sng" algn="ctr" cap="flat" w="6065">
                      <a:solidFill>
                        <a:srgbClr val="888888"/>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888888"/>
                      </a:solidFill>
                      <a:prstDash val="solid"/>
                      <a:round/>
                      <a:headEnd type="none" w="med" len="med"/>
                      <a:tailEnd type="none" w="med" len="med"/>
                    </a:lnT>
                    <a:lnB cmpd="sng" algn="ctr" cap="flat" w="6065">
                      <a:solidFill>
                        <a:srgbClr val="888888"/>
                      </a:solidFill>
                      <a:prstDash val="solid"/>
                      <a:round/>
                      <a:headEnd type="none" w="med" len="med"/>
                      <a:tailEnd type="none" w="med" len="med"/>
                    </a:lnB>
                    <a:solidFill>
                      <a:srgbClr val="D9D2E9"/>
                    </a:solidFill>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3033">
                      <a:solidFill>
                        <a:srgbClr val="000000"/>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tcPr>
                </a:tc>
              </a:tr>
              <a:tr h="721632">
                <a:tc>
                  <a:txBody>
                    <a:bodyPr anchor="t" rtlCol="false"/>
                    <a:lstStyle/>
                    <a:p>
                      <a:pPr algn="ctr">
                        <a:lnSpc>
                          <a:spcPts val="2422"/>
                        </a:lnSpc>
                        <a:defRPr/>
                      </a:pPr>
                      <a:r>
                        <a:rPr lang="en-US" sz="1755">
                          <a:solidFill>
                            <a:srgbClr val="3F3F3F"/>
                          </a:solidFill>
                          <a:latin typeface="Arial MT Pro"/>
                          <a:ea typeface="Arial MT Pro"/>
                          <a:cs typeface="Arial MT Pro"/>
                          <a:sym typeface="Arial MT Pro"/>
                        </a:rPr>
                        <a:t>Affordable</a:t>
                      </a:r>
                      <a:endParaRPr lang="en-US" sz="1100"/>
                    </a:p>
                  </a:txBody>
                  <a:tcPr marL="72954" marR="72954" marT="72954" marB="72954" anchor="ctr">
                    <a:lnL cmpd="sng" algn="ctr" cap="flat" w="3033">
                      <a:solidFill>
                        <a:srgbClr val="000000"/>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888888"/>
                      </a:solidFill>
                      <a:prstDash val="solid"/>
                      <a:round/>
                      <a:headEnd type="none" w="med" len="med"/>
                      <a:tailEnd type="none" w="med" len="med"/>
                    </a:lnT>
                    <a:lnB cmpd="sng" algn="ctr" cap="flat" w="3033">
                      <a:solidFill>
                        <a:srgbClr val="000000"/>
                      </a:solidFill>
                      <a:prstDash val="solid"/>
                      <a:round/>
                      <a:headEnd type="none" w="med" len="med"/>
                      <a:tailEnd type="none" w="med" len="med"/>
                    </a:lnB>
                    <a:solidFill>
                      <a:srgbClr val="D9D2E9"/>
                    </a:solidFill>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3033">
                      <a:solidFill>
                        <a:srgbClr val="000000"/>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tcPr>
                </a:tc>
              </a:tr>
              <a:tr h="953460">
                <a:tc>
                  <a:txBody>
                    <a:bodyPr anchor="t" rtlCol="false"/>
                    <a:lstStyle/>
                    <a:p>
                      <a:pPr algn="ctr">
                        <a:lnSpc>
                          <a:spcPts val="2422"/>
                        </a:lnSpc>
                        <a:defRPr/>
                      </a:pPr>
                      <a:r>
                        <a:rPr lang="en-US" sz="1755">
                          <a:solidFill>
                            <a:srgbClr val="3F3F3F"/>
                          </a:solidFill>
                          <a:latin typeface="Arial MT Pro"/>
                          <a:ea typeface="Arial MT Pro"/>
                          <a:cs typeface="Arial MT Pro"/>
                          <a:sym typeface="Arial MT Pro"/>
                        </a:rPr>
                        <a:t>MBA professors</a:t>
                      </a:r>
                      <a:endParaRPr lang="en-US" sz="1100"/>
                    </a:p>
                  </a:txBody>
                  <a:tcPr marL="72954" marR="72954" marT="72954" marB="72954" anchor="ctr">
                    <a:lnL cmpd="sng" algn="ctr" cap="flat" w="3033">
                      <a:solidFill>
                        <a:srgbClr val="000000"/>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solidFill>
                      <a:srgbClr val="D9D2E9"/>
                    </a:solidFill>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3033">
                      <a:solidFill>
                        <a:srgbClr val="000000"/>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tcPr>
                </a:tc>
              </a:tr>
              <a:tr h="631780">
                <a:tc>
                  <a:txBody>
                    <a:bodyPr anchor="t" rtlCol="false"/>
                    <a:lstStyle/>
                    <a:p>
                      <a:pPr algn="ctr">
                        <a:lnSpc>
                          <a:spcPts val="2422"/>
                        </a:lnSpc>
                        <a:defRPr/>
                      </a:pPr>
                      <a:r>
                        <a:rPr lang="en-US" sz="1755">
                          <a:solidFill>
                            <a:srgbClr val="3F3F3F"/>
                          </a:solidFill>
                          <a:latin typeface="Arial MT Pro"/>
                          <a:ea typeface="Arial MT Pro"/>
                          <a:cs typeface="Arial MT Pro"/>
                          <a:sym typeface="Arial MT Pro"/>
                        </a:rPr>
                        <a:t>360 Degree thinking focus</a:t>
                      </a:r>
                      <a:endParaRPr lang="en-US" sz="1100"/>
                    </a:p>
                  </a:txBody>
                  <a:tcPr marL="72954" marR="72954" marT="72954" marB="72954" anchor="ctr">
                    <a:lnL cmpd="sng" algn="ctr" cap="flat" w="3033">
                      <a:solidFill>
                        <a:srgbClr val="000000"/>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solidFill>
                      <a:srgbClr val="D9D2E9"/>
                    </a:solidFill>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3033">
                      <a:solidFill>
                        <a:srgbClr val="000000"/>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tcPr>
                </a:tc>
              </a:tr>
              <a:tr h="684952">
                <a:tc>
                  <a:txBody>
                    <a:bodyPr anchor="t" rtlCol="false"/>
                    <a:lstStyle/>
                    <a:p>
                      <a:pPr algn="ctr">
                        <a:lnSpc>
                          <a:spcPts val="2202"/>
                        </a:lnSpc>
                        <a:defRPr/>
                      </a:pPr>
                      <a:r>
                        <a:rPr lang="en-US" sz="1595">
                          <a:solidFill>
                            <a:srgbClr val="3F3F3F"/>
                          </a:solidFill>
                          <a:latin typeface="Arial MT Pro"/>
                          <a:ea typeface="Arial MT Pro"/>
                          <a:cs typeface="Arial MT Pro"/>
                          <a:sym typeface="Arial MT Pro"/>
                        </a:rPr>
                        <a:t>Tailored curriculum</a:t>
                      </a:r>
                      <a:endParaRPr lang="en-US" sz="1100"/>
                    </a:p>
                  </a:txBody>
                  <a:tcPr marL="72954" marR="72954" marT="72954" marB="72954" anchor="ctr">
                    <a:lnL cmpd="sng" algn="ctr" cap="flat" w="3033">
                      <a:solidFill>
                        <a:srgbClr val="000000"/>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solidFill>
                      <a:srgbClr val="D9D2E9"/>
                    </a:solidFill>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3033">
                      <a:solidFill>
                        <a:srgbClr val="000000"/>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tcPr>
                </a:tc>
              </a:tr>
              <a:tr h="1426577">
                <a:tc>
                  <a:txBody>
                    <a:bodyPr anchor="t" rtlCol="false"/>
                    <a:lstStyle/>
                    <a:p>
                      <a:pPr algn="ctr">
                        <a:lnSpc>
                          <a:spcPts val="2202"/>
                        </a:lnSpc>
                        <a:defRPr/>
                      </a:pPr>
                      <a:r>
                        <a:rPr lang="en-US" sz="1595">
                          <a:solidFill>
                            <a:srgbClr val="3F3F3F"/>
                          </a:solidFill>
                          <a:latin typeface="Arial MT Pro"/>
                          <a:ea typeface="Arial MT Pro"/>
                          <a:cs typeface="Arial MT Pro"/>
                          <a:sym typeface="Arial MT Pro"/>
                        </a:rPr>
                        <a:t>Combines theory and practice</a:t>
                      </a:r>
                      <a:endParaRPr lang="en-US" sz="1100"/>
                    </a:p>
                    <a:p>
                      <a:pPr algn="ctr">
                        <a:lnSpc>
                          <a:spcPts val="2202"/>
                        </a:lnSpc>
                      </a:pPr>
                    </a:p>
                  </a:txBody>
                  <a:tcPr marL="72954" marR="72954" marT="72954" marB="72954" anchor="ctr">
                    <a:lnL cmpd="sng" algn="ctr" cap="flat" w="3033">
                      <a:solidFill>
                        <a:srgbClr val="000000"/>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solidFill>
                      <a:srgbClr val="D9D2E9"/>
                    </a:solidFill>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6065">
                      <a:solidFill>
                        <a:srgbClr val="9E9E9E"/>
                      </a:solidFill>
                      <a:prstDash val="solid"/>
                      <a:round/>
                      <a:headEnd type="none" w="med" len="med"/>
                      <a:tailEnd type="none" w="med" len="med"/>
                    </a:lnR>
                    <a:lnT cmpd="sng" algn="ctr" cap="flat" w="6065">
                      <a:solidFill>
                        <a:srgbClr val="9E9E9E"/>
                      </a:solidFill>
                      <a:prstDash val="solid"/>
                      <a:round/>
                      <a:headEnd type="none" w="med" len="med"/>
                      <a:tailEnd type="none" w="med" len="med"/>
                    </a:lnT>
                    <a:lnB cmpd="sng" algn="ctr" cap="flat" w="6065">
                      <a:solidFill>
                        <a:srgbClr val="9E9E9E"/>
                      </a:solidFill>
                      <a:prstDash val="solid"/>
                      <a:round/>
                      <a:headEnd type="none" w="med" len="med"/>
                      <a:tailEnd type="none" w="med" len="med"/>
                    </a:lnB>
                  </a:tcPr>
                </a:tc>
                <a:tc>
                  <a:txBody>
                    <a:bodyPr anchor="t" rtlCol="false"/>
                    <a:lstStyle/>
                    <a:p>
                      <a:pPr algn="l">
                        <a:lnSpc>
                          <a:spcPts val="1340"/>
                        </a:lnSpc>
                        <a:defRPr/>
                      </a:pPr>
                      <a:endParaRPr lang="en-US" sz="1100"/>
                    </a:p>
                  </a:txBody>
                  <a:tcPr marL="72954" marR="72954" marT="72954" marB="72954" anchor="ctr">
                    <a:lnL cmpd="sng" algn="ctr" cap="flat" w="6065">
                      <a:solidFill>
                        <a:srgbClr val="9E9E9E"/>
                      </a:solidFill>
                      <a:prstDash val="solid"/>
                      <a:round/>
                      <a:headEnd type="none" w="med" len="med"/>
                      <a:tailEnd type="none" w="med" len="med"/>
                    </a:lnL>
                    <a:lnR cmpd="sng" algn="ctr" cap="flat" w="3033">
                      <a:solidFill>
                        <a:srgbClr val="000000"/>
                      </a:solidFill>
                      <a:prstDash val="solid"/>
                      <a:round/>
                      <a:headEnd type="none" w="med" len="med"/>
                      <a:tailEnd type="none" w="med" len="med"/>
                    </a:lnR>
                    <a:lnT cmpd="sng" algn="ctr" cap="flat" w="3033">
                      <a:solidFill>
                        <a:srgbClr val="000000"/>
                      </a:solidFill>
                      <a:prstDash val="solid"/>
                      <a:round/>
                      <a:headEnd type="none" w="med" len="med"/>
                      <a:tailEnd type="none" w="med" len="med"/>
                    </a:lnT>
                    <a:lnB cmpd="sng" algn="ctr" cap="flat" w="3033">
                      <a:solidFill>
                        <a:srgbClr val="000000"/>
                      </a:solidFill>
                      <a:prstDash val="solid"/>
                      <a:round/>
                      <a:headEnd type="none" w="med" len="med"/>
                      <a:tailEnd type="none" w="med" len="med"/>
                    </a:lnB>
                  </a:tcPr>
                </a:tc>
              </a:tr>
            </a:tbl>
          </a:graphicData>
        </a:graphic>
      </p:graphicFrame>
      <p:grpSp>
        <p:nvGrpSpPr>
          <p:cNvPr name="Group 4" id="4"/>
          <p:cNvGrpSpPr/>
          <p:nvPr/>
        </p:nvGrpSpPr>
        <p:grpSpPr>
          <a:xfrm rot="0">
            <a:off x="4340558" y="2297506"/>
            <a:ext cx="679742" cy="776226"/>
            <a:chOff x="0" y="0"/>
            <a:chExt cx="1135792" cy="1297008"/>
          </a:xfrm>
        </p:grpSpPr>
        <p:sp>
          <p:nvSpPr>
            <p:cNvPr name="Freeform 5" id="5"/>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6" id="6"/>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7" id="7"/>
          <p:cNvGrpSpPr/>
          <p:nvPr/>
        </p:nvGrpSpPr>
        <p:grpSpPr>
          <a:xfrm rot="-10800000">
            <a:off x="6361258" y="2366615"/>
            <a:ext cx="679742" cy="776226"/>
            <a:chOff x="0" y="0"/>
            <a:chExt cx="1135792" cy="1297008"/>
          </a:xfrm>
        </p:grpSpPr>
        <p:sp>
          <p:nvSpPr>
            <p:cNvPr name="Freeform 8" id="8"/>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9" id="9"/>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10" id="10"/>
          <p:cNvGrpSpPr/>
          <p:nvPr/>
        </p:nvGrpSpPr>
        <p:grpSpPr>
          <a:xfrm rot="0">
            <a:off x="10713469" y="2366615"/>
            <a:ext cx="679742" cy="776226"/>
            <a:chOff x="0" y="0"/>
            <a:chExt cx="1135792" cy="1297008"/>
          </a:xfrm>
        </p:grpSpPr>
        <p:sp>
          <p:nvSpPr>
            <p:cNvPr name="Freeform 11" id="11"/>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12" id="12"/>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13" id="13"/>
          <p:cNvGrpSpPr/>
          <p:nvPr/>
        </p:nvGrpSpPr>
        <p:grpSpPr>
          <a:xfrm rot="0">
            <a:off x="4340558" y="3279586"/>
            <a:ext cx="679742" cy="776226"/>
            <a:chOff x="0" y="0"/>
            <a:chExt cx="1135792" cy="1297008"/>
          </a:xfrm>
        </p:grpSpPr>
        <p:sp>
          <p:nvSpPr>
            <p:cNvPr name="Freeform 14" id="14"/>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15" id="15"/>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16" id="16"/>
          <p:cNvGrpSpPr/>
          <p:nvPr/>
        </p:nvGrpSpPr>
        <p:grpSpPr>
          <a:xfrm rot="0">
            <a:off x="8549142" y="3205401"/>
            <a:ext cx="679742" cy="776226"/>
            <a:chOff x="0" y="0"/>
            <a:chExt cx="1135792" cy="1297008"/>
          </a:xfrm>
        </p:grpSpPr>
        <p:sp>
          <p:nvSpPr>
            <p:cNvPr name="Freeform 17" id="17"/>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18" id="18"/>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19" id="19"/>
          <p:cNvGrpSpPr/>
          <p:nvPr/>
        </p:nvGrpSpPr>
        <p:grpSpPr>
          <a:xfrm rot="0">
            <a:off x="6423800" y="3187576"/>
            <a:ext cx="679742" cy="776226"/>
            <a:chOff x="0" y="0"/>
            <a:chExt cx="1135792" cy="1297008"/>
          </a:xfrm>
        </p:grpSpPr>
        <p:sp>
          <p:nvSpPr>
            <p:cNvPr name="Freeform 20" id="20"/>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21" id="21"/>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22" id="22"/>
          <p:cNvGrpSpPr/>
          <p:nvPr/>
        </p:nvGrpSpPr>
        <p:grpSpPr>
          <a:xfrm rot="-10800000">
            <a:off x="10713469" y="3221952"/>
            <a:ext cx="679742" cy="776226"/>
            <a:chOff x="0" y="0"/>
            <a:chExt cx="1135792" cy="1297008"/>
          </a:xfrm>
        </p:grpSpPr>
        <p:sp>
          <p:nvSpPr>
            <p:cNvPr name="Freeform 23" id="23"/>
            <p:cNvSpPr/>
            <p:nvPr/>
          </p:nvSpPr>
          <p:spPr>
            <a:xfrm flipH="false" flipV="false" rot="0">
              <a:off x="33909" y="33909"/>
              <a:ext cx="1068070" cy="1229233"/>
            </a:xfrm>
            <a:custGeom>
              <a:avLst/>
              <a:gdLst/>
              <a:ahLst/>
              <a:cxnLst/>
              <a:rect r="r" b="b" t="t" l="l"/>
              <a:pathLst>
                <a:path h="1229233" w="1068070">
                  <a:moveTo>
                    <a:pt x="0" y="690245"/>
                  </a:moveTo>
                  <a:lnTo>
                    <a:pt x="534035" y="0"/>
                  </a:lnTo>
                  <a:lnTo>
                    <a:pt x="1068070" y="690245"/>
                  </a:lnTo>
                  <a:lnTo>
                    <a:pt x="800989" y="690245"/>
                  </a:lnTo>
                  <a:lnTo>
                    <a:pt x="800989" y="1229233"/>
                  </a:lnTo>
                  <a:lnTo>
                    <a:pt x="266954" y="1229233"/>
                  </a:lnTo>
                  <a:lnTo>
                    <a:pt x="266954" y="690245"/>
                  </a:lnTo>
                  <a:close/>
                </a:path>
              </a:pathLst>
            </a:custGeom>
            <a:solidFill>
              <a:srgbClr val="FF0000"/>
            </a:solidFill>
          </p:spPr>
        </p:sp>
        <p:sp>
          <p:nvSpPr>
            <p:cNvPr name="Freeform 24" id="24"/>
            <p:cNvSpPr/>
            <p:nvPr/>
          </p:nvSpPr>
          <p:spPr>
            <a:xfrm flipH="false" flipV="false" rot="0">
              <a:off x="-2032" y="0"/>
              <a:ext cx="1139952" cy="1297051"/>
            </a:xfrm>
            <a:custGeom>
              <a:avLst/>
              <a:gdLst/>
              <a:ahLst/>
              <a:cxnLst/>
              <a:rect r="r" b="b" t="t" l="l"/>
              <a:pathLst>
                <a:path h="1297051" w="1139952">
                  <a:moveTo>
                    <a:pt x="9144" y="703453"/>
                  </a:moveTo>
                  <a:lnTo>
                    <a:pt x="543179" y="13081"/>
                  </a:lnTo>
                  <a:cubicBezTo>
                    <a:pt x="549529" y="4826"/>
                    <a:pt x="559435" y="0"/>
                    <a:pt x="569976" y="0"/>
                  </a:cubicBezTo>
                  <a:cubicBezTo>
                    <a:pt x="580517" y="0"/>
                    <a:pt x="590296" y="4826"/>
                    <a:pt x="596773" y="13081"/>
                  </a:cubicBezTo>
                  <a:lnTo>
                    <a:pt x="1130681" y="703453"/>
                  </a:lnTo>
                  <a:cubicBezTo>
                    <a:pt x="1138555" y="713613"/>
                    <a:pt x="1139952" y="727456"/>
                    <a:pt x="1134237" y="739140"/>
                  </a:cubicBezTo>
                  <a:cubicBezTo>
                    <a:pt x="1128522" y="750824"/>
                    <a:pt x="1116711" y="758063"/>
                    <a:pt x="1103884" y="758063"/>
                  </a:cubicBezTo>
                  <a:lnTo>
                    <a:pt x="836930" y="758063"/>
                  </a:lnTo>
                  <a:lnTo>
                    <a:pt x="836930" y="724154"/>
                  </a:lnTo>
                  <a:lnTo>
                    <a:pt x="870839" y="724154"/>
                  </a:lnTo>
                  <a:lnTo>
                    <a:pt x="870839" y="1263142"/>
                  </a:lnTo>
                  <a:cubicBezTo>
                    <a:pt x="870839" y="1281811"/>
                    <a:pt x="855726" y="1297051"/>
                    <a:pt x="836930" y="1297051"/>
                  </a:cubicBezTo>
                  <a:lnTo>
                    <a:pt x="302895" y="1297051"/>
                  </a:lnTo>
                  <a:cubicBezTo>
                    <a:pt x="284226" y="1297051"/>
                    <a:pt x="268986" y="1281938"/>
                    <a:pt x="268986" y="1263142"/>
                  </a:cubicBezTo>
                  <a:lnTo>
                    <a:pt x="268986" y="724154"/>
                  </a:lnTo>
                  <a:lnTo>
                    <a:pt x="302895" y="724154"/>
                  </a:lnTo>
                  <a:lnTo>
                    <a:pt x="302895" y="758063"/>
                  </a:lnTo>
                  <a:lnTo>
                    <a:pt x="35941" y="758063"/>
                  </a:lnTo>
                  <a:cubicBezTo>
                    <a:pt x="22987" y="758063"/>
                    <a:pt x="11176" y="750697"/>
                    <a:pt x="5588" y="739140"/>
                  </a:cubicBezTo>
                  <a:cubicBezTo>
                    <a:pt x="0" y="727583"/>
                    <a:pt x="1270" y="713740"/>
                    <a:pt x="9144" y="703453"/>
                  </a:cubicBezTo>
                  <a:moveTo>
                    <a:pt x="62738" y="744855"/>
                  </a:moveTo>
                  <a:lnTo>
                    <a:pt x="35941" y="724154"/>
                  </a:lnTo>
                  <a:lnTo>
                    <a:pt x="35941" y="690245"/>
                  </a:lnTo>
                  <a:lnTo>
                    <a:pt x="302895" y="690245"/>
                  </a:lnTo>
                  <a:cubicBezTo>
                    <a:pt x="321564" y="690245"/>
                    <a:pt x="336804" y="705358"/>
                    <a:pt x="336804" y="724154"/>
                  </a:cubicBezTo>
                  <a:lnTo>
                    <a:pt x="336804" y="1263142"/>
                  </a:lnTo>
                  <a:lnTo>
                    <a:pt x="302895" y="1263142"/>
                  </a:lnTo>
                  <a:lnTo>
                    <a:pt x="302895" y="1229233"/>
                  </a:lnTo>
                  <a:lnTo>
                    <a:pt x="836930" y="1229233"/>
                  </a:lnTo>
                  <a:lnTo>
                    <a:pt x="836930" y="1263142"/>
                  </a:lnTo>
                  <a:lnTo>
                    <a:pt x="803021" y="1263142"/>
                  </a:lnTo>
                  <a:lnTo>
                    <a:pt x="803021" y="724154"/>
                  </a:lnTo>
                  <a:cubicBezTo>
                    <a:pt x="803021" y="705485"/>
                    <a:pt x="818134" y="690245"/>
                    <a:pt x="836930" y="690245"/>
                  </a:cubicBezTo>
                  <a:lnTo>
                    <a:pt x="1104011" y="690245"/>
                  </a:lnTo>
                  <a:lnTo>
                    <a:pt x="1104011" y="724154"/>
                  </a:lnTo>
                  <a:lnTo>
                    <a:pt x="1077214" y="744855"/>
                  </a:lnTo>
                  <a:lnTo>
                    <a:pt x="543179" y="54610"/>
                  </a:lnTo>
                  <a:lnTo>
                    <a:pt x="569976" y="33909"/>
                  </a:lnTo>
                  <a:lnTo>
                    <a:pt x="596773" y="54610"/>
                  </a:lnTo>
                  <a:lnTo>
                    <a:pt x="62738" y="744855"/>
                  </a:lnTo>
                  <a:close/>
                </a:path>
              </a:pathLst>
            </a:custGeom>
            <a:solidFill>
              <a:srgbClr val="BC7D2C"/>
            </a:solidFill>
          </p:spPr>
        </p:sp>
      </p:grpSp>
      <p:grpSp>
        <p:nvGrpSpPr>
          <p:cNvPr name="Group 25" id="25"/>
          <p:cNvGrpSpPr/>
          <p:nvPr/>
        </p:nvGrpSpPr>
        <p:grpSpPr>
          <a:xfrm rot="0">
            <a:off x="4340558" y="4261667"/>
            <a:ext cx="679742" cy="776226"/>
            <a:chOff x="0" y="0"/>
            <a:chExt cx="1135792" cy="1297008"/>
          </a:xfrm>
        </p:grpSpPr>
        <p:sp>
          <p:nvSpPr>
            <p:cNvPr name="Freeform 26" id="26"/>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27" id="27"/>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28" id="28"/>
          <p:cNvGrpSpPr/>
          <p:nvPr/>
        </p:nvGrpSpPr>
        <p:grpSpPr>
          <a:xfrm rot="5400000">
            <a:off x="6336576" y="4224467"/>
            <a:ext cx="679742" cy="776226"/>
            <a:chOff x="0" y="0"/>
            <a:chExt cx="1135792" cy="1297008"/>
          </a:xfrm>
        </p:grpSpPr>
        <p:sp>
          <p:nvSpPr>
            <p:cNvPr name="Freeform 29" id="29"/>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C000"/>
            </a:solidFill>
          </p:spPr>
        </p:sp>
        <p:sp>
          <p:nvSpPr>
            <p:cNvPr name="Freeform 30" id="30"/>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31" id="31"/>
          <p:cNvGrpSpPr/>
          <p:nvPr/>
        </p:nvGrpSpPr>
        <p:grpSpPr>
          <a:xfrm rot="5400000">
            <a:off x="8521996" y="4173943"/>
            <a:ext cx="679742" cy="776226"/>
            <a:chOff x="0" y="0"/>
            <a:chExt cx="1135792" cy="1297008"/>
          </a:xfrm>
        </p:grpSpPr>
        <p:sp>
          <p:nvSpPr>
            <p:cNvPr name="Freeform 32" id="32"/>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C000"/>
            </a:solidFill>
          </p:spPr>
        </p:sp>
        <p:sp>
          <p:nvSpPr>
            <p:cNvPr name="Freeform 33" id="33"/>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34" id="34"/>
          <p:cNvGrpSpPr/>
          <p:nvPr/>
        </p:nvGrpSpPr>
        <p:grpSpPr>
          <a:xfrm rot="0">
            <a:off x="10713469" y="4188428"/>
            <a:ext cx="679742" cy="776226"/>
            <a:chOff x="0" y="0"/>
            <a:chExt cx="1135792" cy="1297008"/>
          </a:xfrm>
        </p:grpSpPr>
        <p:sp>
          <p:nvSpPr>
            <p:cNvPr name="Freeform 35" id="35"/>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36" id="36"/>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37" id="37"/>
          <p:cNvGrpSpPr/>
          <p:nvPr/>
        </p:nvGrpSpPr>
        <p:grpSpPr>
          <a:xfrm rot="0">
            <a:off x="4319767" y="5350022"/>
            <a:ext cx="679742" cy="776226"/>
            <a:chOff x="0" y="0"/>
            <a:chExt cx="1135792" cy="1297008"/>
          </a:xfrm>
        </p:grpSpPr>
        <p:sp>
          <p:nvSpPr>
            <p:cNvPr name="Freeform 38" id="38"/>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39" id="39"/>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40" id="40"/>
          <p:cNvGrpSpPr/>
          <p:nvPr/>
        </p:nvGrpSpPr>
        <p:grpSpPr>
          <a:xfrm rot="-10800000">
            <a:off x="6384817" y="5408460"/>
            <a:ext cx="679742" cy="776226"/>
            <a:chOff x="0" y="0"/>
            <a:chExt cx="1135792" cy="1297008"/>
          </a:xfrm>
        </p:grpSpPr>
        <p:sp>
          <p:nvSpPr>
            <p:cNvPr name="Freeform 41" id="41"/>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42" id="42"/>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43" id="43"/>
          <p:cNvGrpSpPr/>
          <p:nvPr/>
        </p:nvGrpSpPr>
        <p:grpSpPr>
          <a:xfrm rot="-10800000">
            <a:off x="8485678" y="5350022"/>
            <a:ext cx="679742" cy="776226"/>
            <a:chOff x="0" y="0"/>
            <a:chExt cx="1135792" cy="1297008"/>
          </a:xfrm>
        </p:grpSpPr>
        <p:sp>
          <p:nvSpPr>
            <p:cNvPr name="Freeform 44" id="44"/>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45" id="45"/>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46" id="46"/>
          <p:cNvGrpSpPr/>
          <p:nvPr/>
        </p:nvGrpSpPr>
        <p:grpSpPr>
          <a:xfrm rot="-10800000">
            <a:off x="10768391" y="5350022"/>
            <a:ext cx="679742" cy="776226"/>
            <a:chOff x="0" y="0"/>
            <a:chExt cx="1135792" cy="1297008"/>
          </a:xfrm>
        </p:grpSpPr>
        <p:sp>
          <p:nvSpPr>
            <p:cNvPr name="Freeform 47" id="47"/>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48" id="48"/>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49" id="49"/>
          <p:cNvGrpSpPr/>
          <p:nvPr/>
        </p:nvGrpSpPr>
        <p:grpSpPr>
          <a:xfrm rot="0">
            <a:off x="4340558" y="6302359"/>
            <a:ext cx="679742" cy="776226"/>
            <a:chOff x="0" y="0"/>
            <a:chExt cx="1135792" cy="1297008"/>
          </a:xfrm>
        </p:grpSpPr>
        <p:sp>
          <p:nvSpPr>
            <p:cNvPr name="Freeform 50" id="50"/>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51" id="51"/>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52" id="52"/>
          <p:cNvGrpSpPr/>
          <p:nvPr/>
        </p:nvGrpSpPr>
        <p:grpSpPr>
          <a:xfrm rot="-10800000">
            <a:off x="6361260" y="6395853"/>
            <a:ext cx="679742" cy="776226"/>
            <a:chOff x="0" y="0"/>
            <a:chExt cx="1135792" cy="1297008"/>
          </a:xfrm>
        </p:grpSpPr>
        <p:sp>
          <p:nvSpPr>
            <p:cNvPr name="Freeform 53" id="53"/>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54" id="54"/>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55" id="55"/>
          <p:cNvGrpSpPr/>
          <p:nvPr/>
        </p:nvGrpSpPr>
        <p:grpSpPr>
          <a:xfrm rot="-10800000">
            <a:off x="8537364" y="6322707"/>
            <a:ext cx="679742" cy="776226"/>
            <a:chOff x="0" y="0"/>
            <a:chExt cx="1135792" cy="1297008"/>
          </a:xfrm>
        </p:grpSpPr>
        <p:sp>
          <p:nvSpPr>
            <p:cNvPr name="Freeform 56" id="56"/>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57" id="57"/>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58" id="58"/>
          <p:cNvGrpSpPr/>
          <p:nvPr/>
        </p:nvGrpSpPr>
        <p:grpSpPr>
          <a:xfrm rot="-10800000">
            <a:off x="10768391" y="6436144"/>
            <a:ext cx="679742" cy="776226"/>
            <a:chOff x="0" y="0"/>
            <a:chExt cx="1135792" cy="1297008"/>
          </a:xfrm>
        </p:grpSpPr>
        <p:sp>
          <p:nvSpPr>
            <p:cNvPr name="Freeform 59" id="59"/>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60" id="60"/>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61" id="61"/>
          <p:cNvGrpSpPr/>
          <p:nvPr/>
        </p:nvGrpSpPr>
        <p:grpSpPr>
          <a:xfrm rot="0">
            <a:off x="4340558" y="7476382"/>
            <a:ext cx="679742" cy="776226"/>
            <a:chOff x="0" y="0"/>
            <a:chExt cx="1135792" cy="1297008"/>
          </a:xfrm>
        </p:grpSpPr>
        <p:sp>
          <p:nvSpPr>
            <p:cNvPr name="Freeform 62" id="62"/>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63" id="63"/>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64" id="64"/>
          <p:cNvGrpSpPr/>
          <p:nvPr/>
        </p:nvGrpSpPr>
        <p:grpSpPr>
          <a:xfrm rot="-10800000">
            <a:off x="6384816" y="7476382"/>
            <a:ext cx="679742" cy="776226"/>
            <a:chOff x="0" y="0"/>
            <a:chExt cx="1135792" cy="1297008"/>
          </a:xfrm>
        </p:grpSpPr>
        <p:sp>
          <p:nvSpPr>
            <p:cNvPr name="Freeform 65" id="65"/>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66" id="66"/>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67" id="67"/>
          <p:cNvGrpSpPr/>
          <p:nvPr/>
        </p:nvGrpSpPr>
        <p:grpSpPr>
          <a:xfrm rot="-10800000">
            <a:off x="8537362" y="7410242"/>
            <a:ext cx="679742" cy="776226"/>
            <a:chOff x="0" y="0"/>
            <a:chExt cx="1135792" cy="1297008"/>
          </a:xfrm>
        </p:grpSpPr>
        <p:sp>
          <p:nvSpPr>
            <p:cNvPr name="Freeform 68" id="68"/>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69" id="69"/>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70" id="70"/>
          <p:cNvGrpSpPr/>
          <p:nvPr/>
        </p:nvGrpSpPr>
        <p:grpSpPr>
          <a:xfrm rot="0">
            <a:off x="10781519" y="7410242"/>
            <a:ext cx="679742" cy="776226"/>
            <a:chOff x="0" y="0"/>
            <a:chExt cx="1135792" cy="1297008"/>
          </a:xfrm>
        </p:grpSpPr>
        <p:sp>
          <p:nvSpPr>
            <p:cNvPr name="Freeform 71" id="71"/>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72" id="72"/>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73" id="73"/>
          <p:cNvGrpSpPr/>
          <p:nvPr/>
        </p:nvGrpSpPr>
        <p:grpSpPr>
          <a:xfrm rot="5400000">
            <a:off x="8500900" y="2366615"/>
            <a:ext cx="679742" cy="776226"/>
            <a:chOff x="0" y="0"/>
            <a:chExt cx="1135792" cy="1297008"/>
          </a:xfrm>
        </p:grpSpPr>
        <p:sp>
          <p:nvSpPr>
            <p:cNvPr name="Freeform 74" id="74"/>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C000"/>
            </a:solidFill>
          </p:spPr>
        </p:sp>
        <p:sp>
          <p:nvSpPr>
            <p:cNvPr name="Freeform 75" id="75"/>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sp>
        <p:nvSpPr>
          <p:cNvPr name="TextBox 76" id="76"/>
          <p:cNvSpPr txBox="true"/>
          <p:nvPr/>
        </p:nvSpPr>
        <p:spPr>
          <a:xfrm rot="0">
            <a:off x="798245" y="281991"/>
            <a:ext cx="14996826" cy="962025"/>
          </a:xfrm>
          <a:prstGeom prst="rect">
            <a:avLst/>
          </a:prstGeom>
        </p:spPr>
        <p:txBody>
          <a:bodyPr anchor="t" rtlCol="false" tIns="0" lIns="0" bIns="0" rIns="0">
            <a:spAutoFit/>
          </a:bodyPr>
          <a:lstStyle/>
          <a:p>
            <a:pPr algn="l">
              <a:lnSpc>
                <a:spcPts val="6719"/>
              </a:lnSpc>
            </a:pPr>
            <a:r>
              <a:rPr lang="en-US" sz="5599" b="true">
                <a:solidFill>
                  <a:srgbClr val="7030A0"/>
                </a:solidFill>
                <a:latin typeface="Arial MT Pro Bold"/>
                <a:ea typeface="Arial MT Pro Bold"/>
                <a:cs typeface="Arial MT Pro Bold"/>
                <a:sym typeface="Arial MT Pro Bold"/>
              </a:rPr>
              <a:t>H</a:t>
            </a:r>
            <a:r>
              <a:rPr lang="en-US" sz="5599" b="true">
                <a:solidFill>
                  <a:srgbClr val="7030A0"/>
                </a:solidFill>
                <a:latin typeface="Arial MT Pro Bold"/>
                <a:ea typeface="Arial MT Pro Bold"/>
                <a:cs typeface="Arial MT Pro Bold"/>
                <a:sym typeface="Arial MT Pro Bold"/>
              </a:rPr>
              <a:t>ow MBT Is Different</a:t>
            </a:r>
            <a:r>
              <a:rPr lang="en-US" sz="5599">
                <a:solidFill>
                  <a:srgbClr val="7030A0"/>
                </a:solidFill>
                <a:latin typeface="Arial MT Pro"/>
                <a:ea typeface="Arial MT Pro"/>
                <a:cs typeface="Arial MT Pro"/>
                <a:sym typeface="Arial MT Pro"/>
              </a:rPr>
              <a:t>✦</a:t>
            </a:r>
          </a:p>
        </p:txBody>
      </p:sp>
      <p:sp>
        <p:nvSpPr>
          <p:cNvPr name="AutoShape 77" id="77"/>
          <p:cNvSpPr/>
          <p:nvPr/>
        </p:nvSpPr>
        <p:spPr>
          <a:xfrm>
            <a:off x="12333511" y="1265964"/>
            <a:ext cx="15201" cy="7397184"/>
          </a:xfrm>
          <a:prstGeom prst="line">
            <a:avLst/>
          </a:prstGeom>
          <a:ln cap="rnd" w="9525">
            <a:solidFill>
              <a:srgbClr val="EEEEEE"/>
            </a:solidFill>
            <a:prstDash val="solid"/>
            <a:headEnd type="none" len="sm" w="sm"/>
            <a:tailEnd type="none" len="sm" w="sm"/>
          </a:ln>
        </p:spPr>
      </p:sp>
      <p:sp>
        <p:nvSpPr>
          <p:cNvPr name="AutoShape 78" id="78"/>
          <p:cNvSpPr/>
          <p:nvPr/>
        </p:nvSpPr>
        <p:spPr>
          <a:xfrm>
            <a:off x="14577654" y="1282560"/>
            <a:ext cx="15201" cy="7397184"/>
          </a:xfrm>
          <a:prstGeom prst="line">
            <a:avLst/>
          </a:prstGeom>
          <a:ln cap="rnd" w="9525">
            <a:solidFill>
              <a:srgbClr val="EEEEEE"/>
            </a:solidFill>
            <a:prstDash val="solid"/>
            <a:headEnd type="none" len="sm" w="sm"/>
            <a:tailEnd type="none" len="sm" w="sm"/>
          </a:ln>
        </p:spPr>
      </p:sp>
      <p:grpSp>
        <p:nvGrpSpPr>
          <p:cNvPr name="Group 79" id="79"/>
          <p:cNvGrpSpPr/>
          <p:nvPr/>
        </p:nvGrpSpPr>
        <p:grpSpPr>
          <a:xfrm rot="-10800000">
            <a:off x="13123313" y="2297506"/>
            <a:ext cx="679742" cy="776226"/>
            <a:chOff x="0" y="0"/>
            <a:chExt cx="1135792" cy="1297008"/>
          </a:xfrm>
        </p:grpSpPr>
        <p:sp>
          <p:nvSpPr>
            <p:cNvPr name="Freeform 80" id="80"/>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81" id="81"/>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82" id="82"/>
          <p:cNvGrpSpPr/>
          <p:nvPr/>
        </p:nvGrpSpPr>
        <p:grpSpPr>
          <a:xfrm rot="-10800000">
            <a:off x="15133738" y="2297506"/>
            <a:ext cx="679742" cy="776226"/>
            <a:chOff x="0" y="0"/>
            <a:chExt cx="1135792" cy="1297008"/>
          </a:xfrm>
        </p:grpSpPr>
        <p:sp>
          <p:nvSpPr>
            <p:cNvPr name="Freeform 83" id="83"/>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84" id="84"/>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85" id="85"/>
          <p:cNvGrpSpPr/>
          <p:nvPr/>
        </p:nvGrpSpPr>
        <p:grpSpPr>
          <a:xfrm rot="0">
            <a:off x="13123313" y="3187576"/>
            <a:ext cx="679742" cy="776226"/>
            <a:chOff x="0" y="0"/>
            <a:chExt cx="1135792" cy="1297008"/>
          </a:xfrm>
        </p:grpSpPr>
        <p:sp>
          <p:nvSpPr>
            <p:cNvPr name="Freeform 86" id="86"/>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87" id="87"/>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88" id="88"/>
          <p:cNvGrpSpPr/>
          <p:nvPr/>
        </p:nvGrpSpPr>
        <p:grpSpPr>
          <a:xfrm rot="0">
            <a:off x="15123707" y="3189448"/>
            <a:ext cx="679742" cy="776226"/>
            <a:chOff x="0" y="0"/>
            <a:chExt cx="1135792" cy="1297008"/>
          </a:xfrm>
        </p:grpSpPr>
        <p:sp>
          <p:nvSpPr>
            <p:cNvPr name="Freeform 89" id="89"/>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90" id="90"/>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91" id="91"/>
          <p:cNvGrpSpPr/>
          <p:nvPr/>
        </p:nvGrpSpPr>
        <p:grpSpPr>
          <a:xfrm rot="0">
            <a:off x="13123313" y="4176225"/>
            <a:ext cx="679742" cy="776226"/>
            <a:chOff x="0" y="0"/>
            <a:chExt cx="1135792" cy="1297008"/>
          </a:xfrm>
        </p:grpSpPr>
        <p:sp>
          <p:nvSpPr>
            <p:cNvPr name="Freeform 92" id="92"/>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00B050"/>
            </a:solidFill>
          </p:spPr>
        </p:sp>
        <p:sp>
          <p:nvSpPr>
            <p:cNvPr name="Freeform 93" id="93"/>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94" id="94"/>
          <p:cNvGrpSpPr/>
          <p:nvPr/>
        </p:nvGrpSpPr>
        <p:grpSpPr>
          <a:xfrm rot="5400000">
            <a:off x="15089511" y="4224467"/>
            <a:ext cx="679742" cy="776226"/>
            <a:chOff x="0" y="0"/>
            <a:chExt cx="1135792" cy="1297008"/>
          </a:xfrm>
        </p:grpSpPr>
        <p:sp>
          <p:nvSpPr>
            <p:cNvPr name="Freeform 95" id="95"/>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C000"/>
            </a:solidFill>
          </p:spPr>
        </p:sp>
        <p:sp>
          <p:nvSpPr>
            <p:cNvPr name="Freeform 96" id="96"/>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97" id="97"/>
          <p:cNvGrpSpPr/>
          <p:nvPr/>
        </p:nvGrpSpPr>
        <p:grpSpPr>
          <a:xfrm rot="-10800000">
            <a:off x="13123313" y="5457691"/>
            <a:ext cx="679742" cy="776226"/>
            <a:chOff x="0" y="0"/>
            <a:chExt cx="1135792" cy="1297008"/>
          </a:xfrm>
        </p:grpSpPr>
        <p:sp>
          <p:nvSpPr>
            <p:cNvPr name="Freeform 98" id="98"/>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99" id="99"/>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100" id="100"/>
          <p:cNvGrpSpPr/>
          <p:nvPr/>
        </p:nvGrpSpPr>
        <p:grpSpPr>
          <a:xfrm rot="-10800000">
            <a:off x="15120945" y="5408460"/>
            <a:ext cx="679742" cy="776226"/>
            <a:chOff x="0" y="0"/>
            <a:chExt cx="1135792" cy="1297008"/>
          </a:xfrm>
        </p:grpSpPr>
        <p:sp>
          <p:nvSpPr>
            <p:cNvPr name="Freeform 101" id="101"/>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102" id="102"/>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103" id="103"/>
          <p:cNvGrpSpPr/>
          <p:nvPr/>
        </p:nvGrpSpPr>
        <p:grpSpPr>
          <a:xfrm rot="-10800000">
            <a:off x="13123313" y="6429673"/>
            <a:ext cx="679742" cy="776226"/>
            <a:chOff x="0" y="0"/>
            <a:chExt cx="1135792" cy="1297008"/>
          </a:xfrm>
        </p:grpSpPr>
        <p:sp>
          <p:nvSpPr>
            <p:cNvPr name="Freeform 104" id="104"/>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105" id="105"/>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106" id="106"/>
          <p:cNvGrpSpPr/>
          <p:nvPr/>
        </p:nvGrpSpPr>
        <p:grpSpPr>
          <a:xfrm rot="-10800000">
            <a:off x="15120945" y="6433934"/>
            <a:ext cx="679742" cy="776226"/>
            <a:chOff x="0" y="0"/>
            <a:chExt cx="1135792" cy="1297008"/>
          </a:xfrm>
        </p:grpSpPr>
        <p:sp>
          <p:nvSpPr>
            <p:cNvPr name="Freeform 107" id="107"/>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108" id="108"/>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109" id="109"/>
          <p:cNvGrpSpPr/>
          <p:nvPr/>
        </p:nvGrpSpPr>
        <p:grpSpPr>
          <a:xfrm rot="-10800000">
            <a:off x="13123313" y="7483067"/>
            <a:ext cx="679742" cy="776226"/>
            <a:chOff x="0" y="0"/>
            <a:chExt cx="1135792" cy="1297008"/>
          </a:xfrm>
        </p:grpSpPr>
        <p:sp>
          <p:nvSpPr>
            <p:cNvPr name="Freeform 110" id="110"/>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111" id="111"/>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112" id="112"/>
          <p:cNvGrpSpPr/>
          <p:nvPr/>
        </p:nvGrpSpPr>
        <p:grpSpPr>
          <a:xfrm rot="-10800000">
            <a:off x="15133738" y="7450726"/>
            <a:ext cx="679742" cy="776226"/>
            <a:chOff x="0" y="0"/>
            <a:chExt cx="1135792" cy="1297008"/>
          </a:xfrm>
        </p:grpSpPr>
        <p:sp>
          <p:nvSpPr>
            <p:cNvPr name="Freeform 113" id="113"/>
            <p:cNvSpPr/>
            <p:nvPr/>
          </p:nvSpPr>
          <p:spPr>
            <a:xfrm flipH="false" flipV="false" rot="0">
              <a:off x="33909" y="33909"/>
              <a:ext cx="1068070" cy="1229233"/>
            </a:xfrm>
            <a:custGeom>
              <a:avLst/>
              <a:gdLst/>
              <a:ahLst/>
              <a:cxnLst/>
              <a:rect r="r" b="b" t="t" l="l"/>
              <a:pathLst>
                <a:path h="1229233" w="1068070">
                  <a:moveTo>
                    <a:pt x="0" y="538226"/>
                  </a:moveTo>
                  <a:lnTo>
                    <a:pt x="534035" y="0"/>
                  </a:lnTo>
                  <a:lnTo>
                    <a:pt x="1068070" y="538226"/>
                  </a:lnTo>
                  <a:lnTo>
                    <a:pt x="800989" y="538226"/>
                  </a:lnTo>
                  <a:lnTo>
                    <a:pt x="800989" y="1229233"/>
                  </a:lnTo>
                  <a:lnTo>
                    <a:pt x="266954" y="1229233"/>
                  </a:lnTo>
                  <a:lnTo>
                    <a:pt x="266954" y="538226"/>
                  </a:lnTo>
                  <a:close/>
                </a:path>
              </a:pathLst>
            </a:custGeom>
            <a:solidFill>
              <a:srgbClr val="FF0000"/>
            </a:solidFill>
          </p:spPr>
        </p:sp>
        <p:sp>
          <p:nvSpPr>
            <p:cNvPr name="Freeform 114" id="114"/>
            <p:cNvSpPr/>
            <p:nvPr/>
          </p:nvSpPr>
          <p:spPr>
            <a:xfrm flipH="false" flipV="false" rot="0">
              <a:off x="-2540" y="0"/>
              <a:ext cx="1140968" cy="1297051"/>
            </a:xfrm>
            <a:custGeom>
              <a:avLst/>
              <a:gdLst/>
              <a:ahLst/>
              <a:cxnLst/>
              <a:rect r="r" b="b" t="t" l="l"/>
              <a:pathLst>
                <a:path h="1297051" w="1140968">
                  <a:moveTo>
                    <a:pt x="12319" y="548259"/>
                  </a:moveTo>
                  <a:lnTo>
                    <a:pt x="546354" y="10033"/>
                  </a:lnTo>
                  <a:cubicBezTo>
                    <a:pt x="552704" y="3683"/>
                    <a:pt x="561340" y="0"/>
                    <a:pt x="570357" y="0"/>
                  </a:cubicBezTo>
                  <a:cubicBezTo>
                    <a:pt x="579374" y="0"/>
                    <a:pt x="588010" y="3556"/>
                    <a:pt x="594360" y="10033"/>
                  </a:cubicBezTo>
                  <a:lnTo>
                    <a:pt x="1128522" y="548259"/>
                  </a:lnTo>
                  <a:cubicBezTo>
                    <a:pt x="1138174" y="557911"/>
                    <a:pt x="1140968" y="572516"/>
                    <a:pt x="1135761" y="585089"/>
                  </a:cubicBezTo>
                  <a:cubicBezTo>
                    <a:pt x="1130554" y="597662"/>
                    <a:pt x="1118108" y="605917"/>
                    <a:pt x="1104519" y="605917"/>
                  </a:cubicBezTo>
                  <a:lnTo>
                    <a:pt x="837438" y="605917"/>
                  </a:lnTo>
                  <a:lnTo>
                    <a:pt x="837438" y="572135"/>
                  </a:lnTo>
                  <a:lnTo>
                    <a:pt x="871347" y="572135"/>
                  </a:lnTo>
                  <a:lnTo>
                    <a:pt x="871347" y="1263142"/>
                  </a:lnTo>
                  <a:cubicBezTo>
                    <a:pt x="871347" y="1281811"/>
                    <a:pt x="856234" y="1297051"/>
                    <a:pt x="837438" y="1297051"/>
                  </a:cubicBezTo>
                  <a:lnTo>
                    <a:pt x="303403" y="1297051"/>
                  </a:lnTo>
                  <a:cubicBezTo>
                    <a:pt x="284734" y="1297051"/>
                    <a:pt x="269494" y="1281938"/>
                    <a:pt x="269494" y="1263142"/>
                  </a:cubicBezTo>
                  <a:lnTo>
                    <a:pt x="269494" y="572135"/>
                  </a:lnTo>
                  <a:lnTo>
                    <a:pt x="303403" y="572135"/>
                  </a:lnTo>
                  <a:lnTo>
                    <a:pt x="303403" y="606044"/>
                  </a:lnTo>
                  <a:lnTo>
                    <a:pt x="36449" y="606044"/>
                  </a:lnTo>
                  <a:cubicBezTo>
                    <a:pt x="22733" y="606044"/>
                    <a:pt x="10414" y="597789"/>
                    <a:pt x="5207" y="585216"/>
                  </a:cubicBezTo>
                  <a:cubicBezTo>
                    <a:pt x="0" y="572643"/>
                    <a:pt x="2794" y="558038"/>
                    <a:pt x="12446" y="548386"/>
                  </a:cubicBezTo>
                  <a:moveTo>
                    <a:pt x="60579" y="596138"/>
                  </a:moveTo>
                  <a:lnTo>
                    <a:pt x="36449" y="572135"/>
                  </a:lnTo>
                  <a:lnTo>
                    <a:pt x="36449" y="538226"/>
                  </a:lnTo>
                  <a:lnTo>
                    <a:pt x="303403" y="538226"/>
                  </a:lnTo>
                  <a:cubicBezTo>
                    <a:pt x="322072" y="538226"/>
                    <a:pt x="337312" y="553339"/>
                    <a:pt x="337312" y="572135"/>
                  </a:cubicBezTo>
                  <a:lnTo>
                    <a:pt x="337312" y="1263142"/>
                  </a:lnTo>
                  <a:lnTo>
                    <a:pt x="303403" y="1263142"/>
                  </a:lnTo>
                  <a:lnTo>
                    <a:pt x="303403" y="1229233"/>
                  </a:lnTo>
                  <a:lnTo>
                    <a:pt x="837438" y="1229233"/>
                  </a:lnTo>
                  <a:lnTo>
                    <a:pt x="837438" y="1263142"/>
                  </a:lnTo>
                  <a:lnTo>
                    <a:pt x="803529" y="1263142"/>
                  </a:lnTo>
                  <a:lnTo>
                    <a:pt x="803529" y="572135"/>
                  </a:lnTo>
                  <a:cubicBezTo>
                    <a:pt x="803529" y="553466"/>
                    <a:pt x="818642" y="538226"/>
                    <a:pt x="837438" y="538226"/>
                  </a:cubicBezTo>
                  <a:lnTo>
                    <a:pt x="1104519" y="538226"/>
                  </a:lnTo>
                  <a:lnTo>
                    <a:pt x="1104519" y="572135"/>
                  </a:lnTo>
                  <a:lnTo>
                    <a:pt x="1080516" y="596011"/>
                  </a:lnTo>
                  <a:lnTo>
                    <a:pt x="546354" y="57658"/>
                  </a:lnTo>
                  <a:lnTo>
                    <a:pt x="570357" y="33782"/>
                  </a:lnTo>
                  <a:lnTo>
                    <a:pt x="594360" y="57658"/>
                  </a:lnTo>
                  <a:lnTo>
                    <a:pt x="60452" y="596011"/>
                  </a:lnTo>
                  <a:close/>
                </a:path>
              </a:pathLst>
            </a:custGeom>
            <a:solidFill>
              <a:srgbClr val="BC7D2C"/>
            </a:solidFill>
          </p:spPr>
        </p:sp>
      </p:grpSp>
      <p:grpSp>
        <p:nvGrpSpPr>
          <p:cNvPr name="Group 115" id="115"/>
          <p:cNvGrpSpPr/>
          <p:nvPr/>
        </p:nvGrpSpPr>
        <p:grpSpPr>
          <a:xfrm rot="0">
            <a:off x="16391082" y="10268361"/>
            <a:ext cx="1097400" cy="787200"/>
            <a:chOff x="0" y="0"/>
            <a:chExt cx="1463200" cy="1049600"/>
          </a:xfrm>
        </p:grpSpPr>
        <p:sp>
          <p:nvSpPr>
            <p:cNvPr name="Freeform 116" id="116"/>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117" id="117"/>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12</a:t>
              </a:r>
            </a:p>
          </p:txBody>
        </p:sp>
      </p:grpSp>
      <p:grpSp>
        <p:nvGrpSpPr>
          <p:cNvPr name="Group 118" id="118"/>
          <p:cNvGrpSpPr/>
          <p:nvPr/>
        </p:nvGrpSpPr>
        <p:grpSpPr>
          <a:xfrm rot="0">
            <a:off x="16939782" y="9258300"/>
            <a:ext cx="951586" cy="682603"/>
            <a:chOff x="0" y="0"/>
            <a:chExt cx="1463200" cy="1049600"/>
          </a:xfrm>
        </p:grpSpPr>
        <p:sp>
          <p:nvSpPr>
            <p:cNvPr name="Freeform 119" id="119"/>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120" id="120"/>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12</a:t>
              </a:r>
            </a:p>
          </p:txBody>
        </p:sp>
      </p:grpSp>
      <p:sp>
        <p:nvSpPr>
          <p:cNvPr name="Freeform 121" id="121"/>
          <p:cNvSpPr/>
          <p:nvPr/>
        </p:nvSpPr>
        <p:spPr>
          <a:xfrm flipH="false" flipV="false" rot="0">
            <a:off x="7381589" y="8786973"/>
            <a:ext cx="3524821" cy="1525835"/>
          </a:xfrm>
          <a:custGeom>
            <a:avLst/>
            <a:gdLst/>
            <a:ahLst/>
            <a:cxnLst/>
            <a:rect r="r" b="b" t="t" l="l"/>
            <a:pathLst>
              <a:path h="1525835" w="3524821">
                <a:moveTo>
                  <a:pt x="0" y="0"/>
                </a:moveTo>
                <a:lnTo>
                  <a:pt x="3524822" y="0"/>
                </a:lnTo>
                <a:lnTo>
                  <a:pt x="3524822" y="1525836"/>
                </a:lnTo>
                <a:lnTo>
                  <a:pt x="0" y="1525836"/>
                </a:lnTo>
                <a:lnTo>
                  <a:pt x="0" y="0"/>
                </a:lnTo>
                <a:close/>
              </a:path>
            </a:pathLst>
          </a:custGeom>
          <a:blipFill>
            <a:blip r:embed="rId4"/>
            <a:stretch>
              <a:fillRect l="-84310" t="-110095" r="-74942" b="-116576"/>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714825" y="1196604"/>
            <a:ext cx="16858350" cy="1095375"/>
          </a:xfrm>
          <a:prstGeom prst="rect">
            <a:avLst/>
          </a:prstGeom>
        </p:spPr>
        <p:txBody>
          <a:bodyPr anchor="t" rtlCol="false" tIns="0" lIns="0" bIns="0" rIns="0">
            <a:spAutoFit/>
          </a:bodyPr>
          <a:lstStyle/>
          <a:p>
            <a:pPr algn="l">
              <a:lnSpc>
                <a:spcPts val="7679"/>
              </a:lnSpc>
            </a:pPr>
            <a:r>
              <a:rPr lang="en-US" sz="6399" b="true">
                <a:solidFill>
                  <a:srgbClr val="7030A0"/>
                </a:solidFill>
                <a:latin typeface="Arial MT Pro Bold"/>
                <a:ea typeface="Arial MT Pro Bold"/>
                <a:cs typeface="Arial MT Pro Bold"/>
                <a:sym typeface="Arial MT Pro Bold"/>
              </a:rPr>
              <a:t>The Pillars Of MBT Learning</a:t>
            </a:r>
            <a:r>
              <a:rPr lang="en-US" sz="6399">
                <a:solidFill>
                  <a:srgbClr val="7030A0"/>
                </a:solidFill>
                <a:latin typeface="Arial MT Pro"/>
                <a:ea typeface="Arial MT Pro"/>
                <a:cs typeface="Arial MT Pro"/>
                <a:sym typeface="Arial MT Pro"/>
              </a:rPr>
              <a:t>✦</a:t>
            </a:r>
          </a:p>
        </p:txBody>
      </p:sp>
      <p:sp>
        <p:nvSpPr>
          <p:cNvPr name="AutoShape 4" id="4"/>
          <p:cNvSpPr/>
          <p:nvPr/>
        </p:nvSpPr>
        <p:spPr>
          <a:xfrm rot="16695">
            <a:off x="898261" y="2315791"/>
            <a:ext cx="15690401" cy="0"/>
          </a:xfrm>
          <a:prstGeom prst="line">
            <a:avLst/>
          </a:prstGeom>
          <a:ln cap="rnd" w="28575">
            <a:solidFill>
              <a:srgbClr val="7030A0"/>
            </a:solidFill>
            <a:prstDash val="solid"/>
            <a:headEnd type="none" len="sm" w="sm"/>
            <a:tailEnd type="none" len="sm" w="sm"/>
          </a:ln>
        </p:spPr>
      </p:sp>
      <p:sp>
        <p:nvSpPr>
          <p:cNvPr name="TextBox 5" id="5"/>
          <p:cNvSpPr txBox="true"/>
          <p:nvPr/>
        </p:nvSpPr>
        <p:spPr>
          <a:xfrm rot="0">
            <a:off x="898354" y="2571750"/>
            <a:ext cx="16042770" cy="5086350"/>
          </a:xfrm>
          <a:prstGeom prst="rect">
            <a:avLst/>
          </a:prstGeom>
        </p:spPr>
        <p:txBody>
          <a:bodyPr anchor="t" rtlCol="false" tIns="0" lIns="0" bIns="0" rIns="0">
            <a:spAutoFit/>
          </a:bodyPr>
          <a:lstStyle/>
          <a:p>
            <a:pPr algn="l">
              <a:lnSpc>
                <a:spcPts val="3359"/>
              </a:lnSpc>
            </a:pPr>
            <a:r>
              <a:rPr lang="en-US" sz="2799">
                <a:solidFill>
                  <a:srgbClr val="7030A0"/>
                </a:solidFill>
                <a:latin typeface="Arial MT Pro"/>
                <a:ea typeface="Arial MT Pro"/>
                <a:cs typeface="Arial MT Pro"/>
                <a:sym typeface="Arial MT Pro"/>
              </a:rPr>
              <a:t>Three key pillars of MBT: </a:t>
            </a:r>
          </a:p>
          <a:p>
            <a:pPr algn="l">
              <a:lnSpc>
                <a:spcPts val="3359"/>
              </a:lnSpc>
            </a:pPr>
          </a:p>
          <a:p>
            <a:pPr algn="l">
              <a:lnSpc>
                <a:spcPts val="3359"/>
              </a:lnSpc>
            </a:pPr>
            <a:r>
              <a:rPr lang="en-US" sz="2799" b="true">
                <a:solidFill>
                  <a:srgbClr val="7030A0"/>
                </a:solidFill>
                <a:latin typeface="Arial MT Pro Bold"/>
                <a:ea typeface="Arial MT Pro Bold"/>
                <a:cs typeface="Arial MT Pro Bold"/>
                <a:sym typeface="Arial MT Pro Bold"/>
              </a:rPr>
              <a:t>1.  Story-telling</a:t>
            </a:r>
            <a:r>
              <a:rPr lang="en-US" sz="2799">
                <a:solidFill>
                  <a:srgbClr val="7030A0"/>
                </a:solidFill>
                <a:latin typeface="Arial MT Pro"/>
                <a:ea typeface="Arial MT Pro"/>
                <a:cs typeface="Arial MT Pro"/>
                <a:sym typeface="Arial MT Pro"/>
              </a:rPr>
              <a:t>:  people remember stories when told well.  MBT combines vicarious (learning from the experience of others) learning from experienced ex-corporate, successful start-up instructors WITH story-telling as the core.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2.</a:t>
            </a:r>
            <a:r>
              <a:rPr lang="en-US" sz="2799" b="true">
                <a:solidFill>
                  <a:srgbClr val="7030A0"/>
                </a:solidFill>
                <a:latin typeface="Arial MT Pro Bold"/>
                <a:ea typeface="Arial MT Pro Bold"/>
                <a:cs typeface="Arial MT Pro Bold"/>
                <a:sym typeface="Arial MT Pro Bold"/>
              </a:rPr>
              <a:t>  360-degree thinking</a:t>
            </a:r>
            <a:r>
              <a:rPr lang="en-US" sz="2799">
                <a:solidFill>
                  <a:srgbClr val="7030A0"/>
                </a:solidFill>
                <a:latin typeface="Arial MT Pro"/>
                <a:ea typeface="Arial MT Pro"/>
                <a:cs typeface="Arial MT Pro"/>
                <a:sym typeface="Arial MT Pro"/>
              </a:rPr>
              <a:t>: the ability to examine a problem or opportunity from multiple perspectives greatly enhances the outcome potential.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3.</a:t>
            </a:r>
            <a:r>
              <a:rPr lang="en-US" sz="2799" b="true">
                <a:solidFill>
                  <a:srgbClr val="7030A0"/>
                </a:solidFill>
                <a:latin typeface="Arial MT Pro Bold"/>
                <a:ea typeface="Arial MT Pro Bold"/>
                <a:cs typeface="Arial MT Pro Bold"/>
                <a:sym typeface="Arial MT Pro Bold"/>
              </a:rPr>
              <a:t>  Integrated learning: t</a:t>
            </a:r>
            <a:r>
              <a:rPr lang="en-US" sz="2799">
                <a:solidFill>
                  <a:srgbClr val="7030A0"/>
                </a:solidFill>
                <a:latin typeface="Arial MT Pro"/>
                <a:ea typeface="Arial MT Pro"/>
                <a:cs typeface="Arial MT Pro"/>
                <a:sym typeface="Arial MT Pro"/>
              </a:rPr>
              <a:t>raditional learning segments teaches topics independently. This is NOT how the real business world works.  </a:t>
            </a:r>
            <a:r>
              <a:rPr lang="en-US" sz="2799" b="true">
                <a:solidFill>
                  <a:srgbClr val="7030A0"/>
                </a:solidFill>
                <a:latin typeface="Arial MT Pro Bold"/>
                <a:ea typeface="Arial MT Pro Bold"/>
                <a:cs typeface="Arial MT Pro Bold"/>
                <a:sym typeface="Arial MT Pro Bold"/>
              </a:rPr>
              <a:t>MBT embraces the integrated nature of business and teaches it in a manner that explains the full spectrum to the learner with real world examples and stories. </a:t>
            </a:r>
          </a:p>
        </p:txBody>
      </p:sp>
      <p:grpSp>
        <p:nvGrpSpPr>
          <p:cNvPr name="Group 6" id="6"/>
          <p:cNvGrpSpPr/>
          <p:nvPr/>
        </p:nvGrpSpPr>
        <p:grpSpPr>
          <a:xfrm rot="0">
            <a:off x="16944916" y="9326434"/>
            <a:ext cx="1097400" cy="787200"/>
            <a:chOff x="0" y="0"/>
            <a:chExt cx="1463200" cy="1049600"/>
          </a:xfrm>
        </p:grpSpPr>
        <p:sp>
          <p:nvSpPr>
            <p:cNvPr name="Freeform 7" id="7"/>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8" id="8"/>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13</a:t>
              </a:r>
            </a:p>
          </p:txBody>
        </p:sp>
      </p:grpSp>
      <p:sp>
        <p:nvSpPr>
          <p:cNvPr name="Freeform 9" id="9"/>
          <p:cNvSpPr/>
          <p:nvPr/>
        </p:nvSpPr>
        <p:spPr>
          <a:xfrm flipH="false" flipV="false" rot="0">
            <a:off x="7381589" y="8470565"/>
            <a:ext cx="3524821" cy="1825960"/>
          </a:xfrm>
          <a:custGeom>
            <a:avLst/>
            <a:gdLst/>
            <a:ahLst/>
            <a:cxnLst/>
            <a:rect r="r" b="b" t="t" l="l"/>
            <a:pathLst>
              <a:path h="1825960" w="3524821">
                <a:moveTo>
                  <a:pt x="0" y="0"/>
                </a:moveTo>
                <a:lnTo>
                  <a:pt x="3524822" y="0"/>
                </a:lnTo>
                <a:lnTo>
                  <a:pt x="3524822" y="1825960"/>
                </a:lnTo>
                <a:lnTo>
                  <a:pt x="0" y="1825960"/>
                </a:lnTo>
                <a:lnTo>
                  <a:pt x="0" y="0"/>
                </a:lnTo>
                <a:close/>
              </a:path>
            </a:pathLst>
          </a:custGeom>
          <a:blipFill>
            <a:blip r:embed="rId4"/>
            <a:stretch>
              <a:fillRect l="-84310" t="-75557" r="-74942" b="-97421"/>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293323" y="857650"/>
            <a:ext cx="16250110" cy="1095375"/>
          </a:xfrm>
          <a:prstGeom prst="rect">
            <a:avLst/>
          </a:prstGeom>
        </p:spPr>
        <p:txBody>
          <a:bodyPr anchor="t" rtlCol="false" tIns="0" lIns="0" bIns="0" rIns="0">
            <a:spAutoFit/>
          </a:bodyPr>
          <a:lstStyle/>
          <a:p>
            <a:pPr algn="l">
              <a:lnSpc>
                <a:spcPts val="7679"/>
              </a:lnSpc>
            </a:pPr>
            <a:r>
              <a:rPr lang="en-US" sz="6399" b="true">
                <a:solidFill>
                  <a:srgbClr val="7030A0"/>
                </a:solidFill>
                <a:latin typeface="Arial MT Pro Bold"/>
                <a:ea typeface="Arial MT Pro Bold"/>
                <a:cs typeface="Arial MT Pro Bold"/>
                <a:sym typeface="Arial MT Pro Bold"/>
              </a:rPr>
              <a:t>H</a:t>
            </a:r>
            <a:r>
              <a:rPr lang="en-US" sz="6399" b="true">
                <a:solidFill>
                  <a:srgbClr val="7030A0"/>
                </a:solidFill>
                <a:latin typeface="Arial MT Pro Bold"/>
                <a:ea typeface="Arial MT Pro Bold"/>
                <a:cs typeface="Arial MT Pro Bold"/>
                <a:sym typeface="Arial MT Pro Bold"/>
              </a:rPr>
              <a:t>ow The MBT Engine Works</a:t>
            </a:r>
            <a:r>
              <a:rPr lang="en-US" sz="6399">
                <a:solidFill>
                  <a:srgbClr val="7030A0"/>
                </a:solidFill>
                <a:latin typeface="Arial MT Pro"/>
                <a:ea typeface="Arial MT Pro"/>
                <a:cs typeface="Arial MT Pro"/>
                <a:sym typeface="Arial MT Pro"/>
              </a:rPr>
              <a:t> ✦ </a:t>
            </a:r>
          </a:p>
        </p:txBody>
      </p:sp>
      <p:sp>
        <p:nvSpPr>
          <p:cNvPr name="TextBox 4" id="4"/>
          <p:cNvSpPr txBox="true"/>
          <p:nvPr/>
        </p:nvSpPr>
        <p:spPr>
          <a:xfrm rot="0">
            <a:off x="1293323" y="2731410"/>
            <a:ext cx="15544824" cy="6763015"/>
          </a:xfrm>
          <a:prstGeom prst="rect">
            <a:avLst/>
          </a:prstGeom>
        </p:spPr>
        <p:txBody>
          <a:bodyPr anchor="t" rtlCol="false" tIns="0" lIns="0" bIns="0" rIns="0">
            <a:spAutoFit/>
          </a:bodyPr>
          <a:lstStyle/>
          <a:p>
            <a:pPr algn="l">
              <a:lnSpc>
                <a:spcPts val="3359"/>
              </a:lnSpc>
            </a:pPr>
            <a:r>
              <a:rPr lang="en-US" sz="2799">
                <a:solidFill>
                  <a:srgbClr val="7030A0"/>
                </a:solidFill>
                <a:latin typeface="Arial MT Pro"/>
                <a:ea typeface="Arial MT Pro"/>
                <a:cs typeface="Arial MT Pro"/>
                <a:sym typeface="Arial MT Pro"/>
              </a:rPr>
              <a:t>The MBT content resides behind a secure paywall.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Access can only be made via credentials.</a:t>
            </a:r>
          </a:p>
          <a:p>
            <a:pPr algn="l">
              <a:lnSpc>
                <a:spcPts val="3359"/>
              </a:lnSpc>
            </a:pPr>
            <a:r>
              <a:rPr lang="en-US" sz="2799">
                <a:solidFill>
                  <a:srgbClr val="7030A0"/>
                </a:solidFill>
                <a:latin typeface="Arial MT Pro"/>
                <a:ea typeface="Arial MT Pro"/>
                <a:cs typeface="Arial MT Pro"/>
                <a:sym typeface="Arial MT Pro"/>
              </a:rPr>
              <a:t>✦  The IP address of the user is captured and saved w/in profile</a:t>
            </a:r>
          </a:p>
          <a:p>
            <a:pPr algn="l">
              <a:lnSpc>
                <a:spcPts val="3359"/>
              </a:lnSpc>
            </a:pPr>
            <a:r>
              <a:rPr lang="en-US" sz="2799">
                <a:solidFill>
                  <a:srgbClr val="7030A0"/>
                </a:solidFill>
                <a:latin typeface="Arial MT Pro"/>
                <a:ea typeface="Arial MT Pro"/>
                <a:cs typeface="Arial MT Pro"/>
                <a:sym typeface="Arial MT Pro"/>
              </a:rPr>
              <a:t>✦   Each login compares the recorded IP address w/in the current IP.  If the same, access is granted.  If different, a confirmation text/email is sent to the stored contact information to enable access. </a:t>
            </a:r>
          </a:p>
          <a:p>
            <a:pPr algn="l">
              <a:lnSpc>
                <a:spcPts val="3359"/>
              </a:lnSpc>
            </a:pPr>
            <a:r>
              <a:rPr lang="en-US" sz="2799">
                <a:solidFill>
                  <a:srgbClr val="7030A0"/>
                </a:solidFill>
                <a:latin typeface="Arial MT Pro"/>
                <a:ea typeface="Arial MT Pro"/>
                <a:cs typeface="Arial MT Pro"/>
                <a:sym typeface="Arial MT Pro"/>
              </a:rPr>
              <a:t>✦  Once w/in the MBT ecosystem, the MBT system recommends content based on previously viewed video learning. Learner can navigate content and watch videos of their choosing.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MBT can be offered as a white-label solution integrated w/in partners’ website under their own brand.  The platform offers learners a branded widget embedded as a bookmark.  The widget is downloaded and installed as a bookmark on the learner’s browser.  This content is securely accessible from the AWS encrypted server from the company computer.  </a:t>
            </a:r>
          </a:p>
          <a:p>
            <a:pPr algn="l">
              <a:lnSpc>
                <a:spcPts val="3359"/>
              </a:lnSpc>
            </a:pPr>
          </a:p>
          <a:p>
            <a:pPr algn="l">
              <a:lnSpc>
                <a:spcPts val="3359"/>
              </a:lnSpc>
            </a:pPr>
          </a:p>
        </p:txBody>
      </p:sp>
      <p:sp>
        <p:nvSpPr>
          <p:cNvPr name="AutoShape 5" id="5"/>
          <p:cNvSpPr/>
          <p:nvPr/>
        </p:nvSpPr>
        <p:spPr>
          <a:xfrm rot="16695">
            <a:off x="1163705" y="2093235"/>
            <a:ext cx="15690401" cy="0"/>
          </a:xfrm>
          <a:prstGeom prst="line">
            <a:avLst/>
          </a:prstGeom>
          <a:ln cap="rnd" w="28575">
            <a:solidFill>
              <a:srgbClr val="7030A0"/>
            </a:solidFill>
            <a:prstDash val="solid"/>
            <a:headEnd type="none" len="sm" w="sm"/>
            <a:tailEnd type="none" len="sm" w="sm"/>
          </a:ln>
        </p:spPr>
      </p:sp>
      <p:grpSp>
        <p:nvGrpSpPr>
          <p:cNvPr name="Group 6" id="6"/>
          <p:cNvGrpSpPr/>
          <p:nvPr/>
        </p:nvGrpSpPr>
        <p:grpSpPr>
          <a:xfrm rot="0">
            <a:off x="16944916" y="9326434"/>
            <a:ext cx="1097400" cy="787200"/>
            <a:chOff x="0" y="0"/>
            <a:chExt cx="1463200" cy="1049600"/>
          </a:xfrm>
        </p:grpSpPr>
        <p:sp>
          <p:nvSpPr>
            <p:cNvPr name="Freeform 7" id="7"/>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8" id="8"/>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14</a:t>
              </a:r>
            </a:p>
          </p:txBody>
        </p:sp>
      </p:grpSp>
      <p:sp>
        <p:nvSpPr>
          <p:cNvPr name="TextBox 9" id="9"/>
          <p:cNvSpPr txBox="true"/>
          <p:nvPr/>
        </p:nvSpPr>
        <p:spPr>
          <a:xfrm rot="0">
            <a:off x="1293323" y="2207535"/>
            <a:ext cx="16250110" cy="476250"/>
          </a:xfrm>
          <a:prstGeom prst="rect">
            <a:avLst/>
          </a:prstGeom>
        </p:spPr>
        <p:txBody>
          <a:bodyPr anchor="t" rtlCol="false" tIns="0" lIns="0" bIns="0" rIns="0">
            <a:spAutoFit/>
          </a:bodyPr>
          <a:lstStyle/>
          <a:p>
            <a:pPr algn="l">
              <a:lnSpc>
                <a:spcPts val="3359"/>
              </a:lnSpc>
            </a:pPr>
            <a:r>
              <a:rPr lang="en-US" sz="2799">
                <a:solidFill>
                  <a:srgbClr val="7030A0"/>
                </a:solidFill>
                <a:latin typeface="Arial MT Pro"/>
                <a:ea typeface="Arial MT Pro"/>
                <a:cs typeface="Arial MT Pro"/>
                <a:sym typeface="Arial MT Pro"/>
              </a:rPr>
              <a:t>Technical description:</a:t>
            </a:r>
          </a:p>
        </p:txBody>
      </p:sp>
      <p:sp>
        <p:nvSpPr>
          <p:cNvPr name="Freeform 10" id="10"/>
          <p:cNvSpPr/>
          <p:nvPr/>
        </p:nvSpPr>
        <p:spPr>
          <a:xfrm flipH="false" flipV="false" rot="0">
            <a:off x="7381589" y="8543590"/>
            <a:ext cx="3524821" cy="1800560"/>
          </a:xfrm>
          <a:custGeom>
            <a:avLst/>
            <a:gdLst/>
            <a:ahLst/>
            <a:cxnLst/>
            <a:rect r="r" b="b" t="t" l="l"/>
            <a:pathLst>
              <a:path h="1800560" w="3524821">
                <a:moveTo>
                  <a:pt x="0" y="0"/>
                </a:moveTo>
                <a:lnTo>
                  <a:pt x="3524822" y="0"/>
                </a:lnTo>
                <a:lnTo>
                  <a:pt x="3524822" y="1800560"/>
                </a:lnTo>
                <a:lnTo>
                  <a:pt x="0" y="1800560"/>
                </a:lnTo>
                <a:lnTo>
                  <a:pt x="0" y="0"/>
                </a:lnTo>
                <a:close/>
              </a:path>
            </a:pathLst>
          </a:custGeom>
          <a:blipFill>
            <a:blip r:embed="rId3"/>
            <a:stretch>
              <a:fillRect l="-84310" t="-76623" r="-74942" b="-100206"/>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714825" y="857650"/>
            <a:ext cx="16858350" cy="1095375"/>
          </a:xfrm>
          <a:prstGeom prst="rect">
            <a:avLst/>
          </a:prstGeom>
        </p:spPr>
        <p:txBody>
          <a:bodyPr anchor="t" rtlCol="false" tIns="0" lIns="0" bIns="0" rIns="0">
            <a:spAutoFit/>
          </a:bodyPr>
          <a:lstStyle/>
          <a:p>
            <a:pPr algn="l">
              <a:lnSpc>
                <a:spcPts val="7679"/>
              </a:lnSpc>
            </a:pPr>
            <a:r>
              <a:rPr lang="en-US" sz="6399" b="true">
                <a:solidFill>
                  <a:srgbClr val="7030A0"/>
                </a:solidFill>
                <a:latin typeface="Arial MT Pro Bold"/>
                <a:ea typeface="Arial MT Pro Bold"/>
                <a:cs typeface="Arial MT Pro Bold"/>
                <a:sym typeface="Arial MT Pro Bold"/>
              </a:rPr>
              <a:t>P</a:t>
            </a:r>
            <a:r>
              <a:rPr lang="en-US" sz="6399" b="true">
                <a:solidFill>
                  <a:srgbClr val="7030A0"/>
                </a:solidFill>
                <a:latin typeface="Arial MT Pro Bold"/>
                <a:ea typeface="Arial MT Pro Bold"/>
                <a:cs typeface="Arial MT Pro Bold"/>
                <a:sym typeface="Arial MT Pro Bold"/>
              </a:rPr>
              <a:t>roduction Value + Strategy</a:t>
            </a:r>
            <a:r>
              <a:rPr lang="en-US" sz="6399">
                <a:solidFill>
                  <a:srgbClr val="7030A0"/>
                </a:solidFill>
                <a:latin typeface="Arial MT Pro"/>
                <a:ea typeface="Arial MT Pro"/>
                <a:cs typeface="Arial MT Pro"/>
                <a:sym typeface="Arial MT Pro"/>
              </a:rPr>
              <a:t>✦</a:t>
            </a:r>
            <a:r>
              <a:rPr lang="en-US" sz="6399" b="true">
                <a:solidFill>
                  <a:srgbClr val="7030A0"/>
                </a:solidFill>
                <a:latin typeface="Arial MT Pro Bold"/>
                <a:ea typeface="Arial MT Pro Bold"/>
                <a:cs typeface="Arial MT Pro Bold"/>
                <a:sym typeface="Arial MT Pro Bold"/>
              </a:rPr>
              <a:t> </a:t>
            </a:r>
          </a:p>
        </p:txBody>
      </p:sp>
      <p:sp>
        <p:nvSpPr>
          <p:cNvPr name="TextBox 4" id="4"/>
          <p:cNvSpPr txBox="true"/>
          <p:nvPr/>
        </p:nvSpPr>
        <p:spPr>
          <a:xfrm rot="0">
            <a:off x="763240" y="2880448"/>
            <a:ext cx="16566372" cy="3829050"/>
          </a:xfrm>
          <a:prstGeom prst="rect">
            <a:avLst/>
          </a:prstGeom>
        </p:spPr>
        <p:txBody>
          <a:bodyPr anchor="t" rtlCol="false" tIns="0" lIns="0" bIns="0" rIns="0">
            <a:spAutoFit/>
          </a:bodyPr>
          <a:lstStyle/>
          <a:p>
            <a:pPr algn="l">
              <a:lnSpc>
                <a:spcPts val="3359"/>
              </a:lnSpc>
            </a:pPr>
            <a:r>
              <a:rPr lang="en-US" sz="2799">
                <a:solidFill>
                  <a:srgbClr val="7030A0"/>
                </a:solidFill>
                <a:latin typeface="Arial MT Pro"/>
                <a:ea typeface="Arial MT Pro"/>
                <a:cs typeface="Arial MT Pro"/>
                <a:sym typeface="Arial MT Pro"/>
              </a:rPr>
              <a:t>✦ Utilize the teach power through a myriad of visual devices; on-camera and motion graphics.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Each lesson communicates clear, effective, and entertaining MBT foundational learning elements.  Easy to absorb, easy to grasp and inspired the yearn to learn more and implement</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No less than 7 minutes, no more than 13 minutes.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One topic can be broken into multiple topics for digestibility.  </a:t>
            </a:r>
          </a:p>
          <a:p>
            <a:pPr algn="l">
              <a:lnSpc>
                <a:spcPts val="3359"/>
              </a:lnSpc>
            </a:pPr>
          </a:p>
        </p:txBody>
      </p:sp>
      <p:sp>
        <p:nvSpPr>
          <p:cNvPr name="AutoShape 5" id="5"/>
          <p:cNvSpPr/>
          <p:nvPr/>
        </p:nvSpPr>
        <p:spPr>
          <a:xfrm rot="16800">
            <a:off x="393250" y="2252155"/>
            <a:ext cx="17066004" cy="0"/>
          </a:xfrm>
          <a:prstGeom prst="line">
            <a:avLst/>
          </a:prstGeom>
          <a:ln cap="rnd" w="28575">
            <a:solidFill>
              <a:srgbClr val="7030A0"/>
            </a:solidFill>
            <a:prstDash val="solid"/>
            <a:headEnd type="none" len="sm" w="sm"/>
            <a:tailEnd type="none" len="sm" w="sm"/>
          </a:ln>
        </p:spPr>
      </p:sp>
      <p:grpSp>
        <p:nvGrpSpPr>
          <p:cNvPr name="Group 6" id="6"/>
          <p:cNvGrpSpPr/>
          <p:nvPr/>
        </p:nvGrpSpPr>
        <p:grpSpPr>
          <a:xfrm rot="0">
            <a:off x="16944916" y="9326434"/>
            <a:ext cx="1097400" cy="787200"/>
            <a:chOff x="0" y="0"/>
            <a:chExt cx="1463200" cy="1049600"/>
          </a:xfrm>
        </p:grpSpPr>
        <p:sp>
          <p:nvSpPr>
            <p:cNvPr name="Freeform 7" id="7"/>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8" id="8"/>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15</a:t>
              </a:r>
            </a:p>
          </p:txBody>
        </p:sp>
      </p:grpSp>
      <p:sp>
        <p:nvSpPr>
          <p:cNvPr name="Freeform 9" id="9"/>
          <p:cNvSpPr/>
          <p:nvPr/>
        </p:nvSpPr>
        <p:spPr>
          <a:xfrm flipH="false" flipV="false" rot="0">
            <a:off x="7381589" y="8415120"/>
            <a:ext cx="3524821" cy="1686360"/>
          </a:xfrm>
          <a:custGeom>
            <a:avLst/>
            <a:gdLst/>
            <a:ahLst/>
            <a:cxnLst/>
            <a:rect r="r" b="b" t="t" l="l"/>
            <a:pathLst>
              <a:path h="1686360" w="3524821">
                <a:moveTo>
                  <a:pt x="0" y="0"/>
                </a:moveTo>
                <a:lnTo>
                  <a:pt x="3524822" y="0"/>
                </a:lnTo>
                <a:lnTo>
                  <a:pt x="3524822" y="1686360"/>
                </a:lnTo>
                <a:lnTo>
                  <a:pt x="0" y="1686360"/>
                </a:lnTo>
                <a:lnTo>
                  <a:pt x="0" y="0"/>
                </a:lnTo>
                <a:close/>
              </a:path>
            </a:pathLst>
          </a:custGeom>
          <a:blipFill>
            <a:blip r:embed="rId3"/>
            <a:stretch>
              <a:fillRect l="-84310" t="-81812" r="-74942" b="-113764"/>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635266" y="1344962"/>
            <a:ext cx="16858350" cy="1095375"/>
          </a:xfrm>
          <a:prstGeom prst="rect">
            <a:avLst/>
          </a:prstGeom>
        </p:spPr>
        <p:txBody>
          <a:bodyPr anchor="t" rtlCol="false" tIns="0" lIns="0" bIns="0" rIns="0">
            <a:spAutoFit/>
          </a:bodyPr>
          <a:lstStyle/>
          <a:p>
            <a:pPr algn="l">
              <a:lnSpc>
                <a:spcPts val="7679"/>
              </a:lnSpc>
            </a:pPr>
            <a:r>
              <a:rPr lang="en-US" sz="6399" b="true">
                <a:solidFill>
                  <a:srgbClr val="7030A0"/>
                </a:solidFill>
                <a:latin typeface="Arial MT Pro Bold"/>
                <a:ea typeface="Arial MT Pro Bold"/>
                <a:cs typeface="Arial MT Pro Bold"/>
                <a:sym typeface="Arial MT Pro Bold"/>
              </a:rPr>
              <a:t>H</a:t>
            </a:r>
            <a:r>
              <a:rPr lang="en-US" sz="6399" b="true">
                <a:solidFill>
                  <a:srgbClr val="7030A0"/>
                </a:solidFill>
                <a:latin typeface="Arial MT Pro Bold"/>
                <a:ea typeface="Arial MT Pro Bold"/>
                <a:cs typeface="Arial MT Pro Bold"/>
                <a:sym typeface="Arial MT Pro Bold"/>
              </a:rPr>
              <a:t>ow Content Will Be Delivered</a:t>
            </a:r>
            <a:r>
              <a:rPr lang="en-US" sz="6399">
                <a:solidFill>
                  <a:srgbClr val="7030A0"/>
                </a:solidFill>
                <a:latin typeface="Arial MT Pro"/>
                <a:ea typeface="Arial MT Pro"/>
                <a:cs typeface="Arial MT Pro"/>
                <a:sym typeface="Arial MT Pro"/>
              </a:rPr>
              <a:t>✦</a:t>
            </a:r>
          </a:p>
        </p:txBody>
      </p:sp>
      <p:sp>
        <p:nvSpPr>
          <p:cNvPr name="TextBox 4" id="4"/>
          <p:cNvSpPr txBox="true"/>
          <p:nvPr/>
        </p:nvSpPr>
        <p:spPr>
          <a:xfrm rot="0">
            <a:off x="714838" y="2240124"/>
            <a:ext cx="16557048" cy="5086350"/>
          </a:xfrm>
          <a:prstGeom prst="rect">
            <a:avLst/>
          </a:prstGeom>
        </p:spPr>
        <p:txBody>
          <a:bodyPr anchor="t" rtlCol="false" tIns="0" lIns="0" bIns="0" rIns="0">
            <a:spAutoFit/>
          </a:bodyPr>
          <a:lstStyle/>
          <a:p>
            <a:pPr algn="l">
              <a:lnSpc>
                <a:spcPts val="3359"/>
              </a:lnSpc>
            </a:pPr>
          </a:p>
          <a:p>
            <a:pPr algn="l">
              <a:lnSpc>
                <a:spcPts val="3359"/>
              </a:lnSpc>
            </a:pPr>
            <a:r>
              <a:rPr lang="en-US" sz="2799">
                <a:solidFill>
                  <a:srgbClr val="7030A0"/>
                </a:solidFill>
                <a:latin typeface="Arial MT Pro"/>
                <a:ea typeface="Arial MT Pro"/>
                <a:cs typeface="Arial MT Pro"/>
                <a:sym typeface="Arial MT Pro"/>
              </a:rPr>
              <a:t>Professors and other experts will explain how and why concepts cross multiple business divisions.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Video learnings will be integrated into a career simulation.</a:t>
            </a:r>
          </a:p>
          <a:p>
            <a:pPr algn="l">
              <a:lnSpc>
                <a:spcPts val="3359"/>
              </a:lnSpc>
            </a:pPr>
            <a:r>
              <a:rPr lang="en-US" sz="2799">
                <a:solidFill>
                  <a:srgbClr val="7030A0"/>
                </a:solidFill>
                <a:latin typeface="Arial MT Pro"/>
                <a:ea typeface="Arial MT Pro"/>
                <a:cs typeface="Arial MT Pro"/>
                <a:sym typeface="Arial MT Pro"/>
              </a:rPr>
              <a:t>✦   This situation will require the learner to make decisions based upon the concepts learned.</a:t>
            </a:r>
          </a:p>
          <a:p>
            <a:pPr algn="l">
              <a:lnSpc>
                <a:spcPts val="3359"/>
              </a:lnSpc>
            </a:pPr>
            <a:r>
              <a:rPr lang="en-US" sz="2799">
                <a:solidFill>
                  <a:srgbClr val="7030A0"/>
                </a:solidFill>
                <a:latin typeface="Arial MT Pro"/>
                <a:ea typeface="Arial MT Pro"/>
                <a:cs typeface="Arial MT Pro"/>
                <a:sym typeface="Arial MT Pro"/>
              </a:rPr>
              <a:t>✦   Correct answers will result in success, problematic answers will result in incremental learning opportunities to review the content. </a:t>
            </a:r>
          </a:p>
          <a:p>
            <a:pPr algn="l">
              <a:lnSpc>
                <a:spcPts val="3359"/>
              </a:lnSpc>
            </a:pPr>
            <a:r>
              <a:rPr lang="en-US" sz="2799">
                <a:solidFill>
                  <a:srgbClr val="7030A0"/>
                </a:solidFill>
                <a:latin typeface="Arial MT Pro"/>
                <a:ea typeface="Arial MT Pro"/>
                <a:cs typeface="Arial MT Pro"/>
                <a:sym typeface="Arial MT Pro"/>
              </a:rPr>
              <a:t>✦   As learners process successfully through the program, they will get promoted in their career simulation. </a:t>
            </a:r>
          </a:p>
          <a:p>
            <a:pPr algn="l">
              <a:lnSpc>
                <a:spcPts val="3359"/>
              </a:lnSpc>
            </a:pPr>
            <a:r>
              <a:rPr lang="en-US" sz="2799">
                <a:solidFill>
                  <a:srgbClr val="7030A0"/>
                </a:solidFill>
                <a:latin typeface="Arial MT Pro"/>
                <a:ea typeface="Arial MT Pro"/>
                <a:cs typeface="Arial MT Pro"/>
                <a:sym typeface="Arial MT Pro"/>
              </a:rPr>
              <a:t>✦   This is not a graded test nor affect the student’s ability to earn an MBT.  </a:t>
            </a:r>
          </a:p>
          <a:p>
            <a:pPr algn="l">
              <a:lnSpc>
                <a:spcPts val="3359"/>
              </a:lnSpc>
            </a:pPr>
            <a:r>
              <a:rPr lang="en-US" sz="2799">
                <a:solidFill>
                  <a:srgbClr val="7030A0"/>
                </a:solidFill>
                <a:latin typeface="Arial MT Pro"/>
                <a:ea typeface="Arial MT Pro"/>
                <a:cs typeface="Arial MT Pro"/>
                <a:sym typeface="Arial MT Pro"/>
              </a:rPr>
              <a:t>✦   The career path ultimately allows them to earn their MBT certificate.  </a:t>
            </a:r>
          </a:p>
          <a:p>
            <a:pPr algn="l">
              <a:lnSpc>
                <a:spcPts val="3359"/>
              </a:lnSpc>
            </a:pPr>
          </a:p>
        </p:txBody>
      </p:sp>
      <p:sp>
        <p:nvSpPr>
          <p:cNvPr name="AutoShape 5" id="5"/>
          <p:cNvSpPr/>
          <p:nvPr/>
        </p:nvSpPr>
        <p:spPr>
          <a:xfrm rot="16800">
            <a:off x="585196" y="2467749"/>
            <a:ext cx="17066004" cy="0"/>
          </a:xfrm>
          <a:prstGeom prst="line">
            <a:avLst/>
          </a:prstGeom>
          <a:ln cap="rnd" w="28575">
            <a:solidFill>
              <a:srgbClr val="7030A0"/>
            </a:solidFill>
            <a:prstDash val="solid"/>
            <a:headEnd type="none" len="sm" w="sm"/>
            <a:tailEnd type="none" len="sm" w="sm"/>
          </a:ln>
        </p:spPr>
      </p:sp>
      <p:grpSp>
        <p:nvGrpSpPr>
          <p:cNvPr name="Group 6" id="6"/>
          <p:cNvGrpSpPr/>
          <p:nvPr/>
        </p:nvGrpSpPr>
        <p:grpSpPr>
          <a:xfrm rot="0">
            <a:off x="16944916" y="9326434"/>
            <a:ext cx="1097400" cy="787200"/>
            <a:chOff x="0" y="0"/>
            <a:chExt cx="1463200" cy="1049600"/>
          </a:xfrm>
        </p:grpSpPr>
        <p:sp>
          <p:nvSpPr>
            <p:cNvPr name="Freeform 7" id="7"/>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8" id="8"/>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16</a:t>
              </a:r>
            </a:p>
          </p:txBody>
        </p:sp>
      </p:grpSp>
      <p:sp>
        <p:nvSpPr>
          <p:cNvPr name="Freeform 9" id="9"/>
          <p:cNvSpPr/>
          <p:nvPr/>
        </p:nvSpPr>
        <p:spPr>
          <a:xfrm flipH="false" flipV="false" rot="0">
            <a:off x="7381589" y="8287674"/>
            <a:ext cx="3524821" cy="1825960"/>
          </a:xfrm>
          <a:custGeom>
            <a:avLst/>
            <a:gdLst/>
            <a:ahLst/>
            <a:cxnLst/>
            <a:rect r="r" b="b" t="t" l="l"/>
            <a:pathLst>
              <a:path h="1825960" w="3524821">
                <a:moveTo>
                  <a:pt x="0" y="0"/>
                </a:moveTo>
                <a:lnTo>
                  <a:pt x="3524822" y="0"/>
                </a:lnTo>
                <a:lnTo>
                  <a:pt x="3524822" y="1825960"/>
                </a:lnTo>
                <a:lnTo>
                  <a:pt x="0" y="1825960"/>
                </a:lnTo>
                <a:lnTo>
                  <a:pt x="0" y="0"/>
                </a:lnTo>
                <a:close/>
              </a:path>
            </a:pathLst>
          </a:custGeom>
          <a:blipFill>
            <a:blip r:embed="rId3"/>
            <a:stretch>
              <a:fillRect l="-84310" t="-75557" r="-74942" b="-97421"/>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638128" y="1046289"/>
            <a:ext cx="16858350" cy="1095375"/>
          </a:xfrm>
          <a:prstGeom prst="rect">
            <a:avLst/>
          </a:prstGeom>
        </p:spPr>
        <p:txBody>
          <a:bodyPr anchor="t" rtlCol="false" tIns="0" lIns="0" bIns="0" rIns="0">
            <a:spAutoFit/>
          </a:bodyPr>
          <a:lstStyle/>
          <a:p>
            <a:pPr algn="l">
              <a:lnSpc>
                <a:spcPts val="7679"/>
              </a:lnSpc>
            </a:pPr>
            <a:r>
              <a:rPr lang="en-US" sz="6399" b="true">
                <a:solidFill>
                  <a:srgbClr val="7030A0"/>
                </a:solidFill>
                <a:latin typeface="Arial MT Pro Bold"/>
                <a:ea typeface="Arial MT Pro Bold"/>
                <a:cs typeface="Arial MT Pro Bold"/>
                <a:sym typeface="Arial MT Pro Bold"/>
              </a:rPr>
              <a:t>Curriculum Map</a:t>
            </a:r>
            <a:r>
              <a:rPr lang="en-US" sz="6399">
                <a:solidFill>
                  <a:srgbClr val="7030A0"/>
                </a:solidFill>
                <a:latin typeface="Arial MT Pro"/>
                <a:ea typeface="Arial MT Pro"/>
                <a:cs typeface="Arial MT Pro"/>
                <a:sym typeface="Arial MT Pro"/>
              </a:rPr>
              <a:t>✦</a:t>
            </a:r>
          </a:p>
        </p:txBody>
      </p:sp>
      <p:sp>
        <p:nvSpPr>
          <p:cNvPr name="AutoShape 4" id="4"/>
          <p:cNvSpPr/>
          <p:nvPr/>
        </p:nvSpPr>
        <p:spPr>
          <a:xfrm rot="16800">
            <a:off x="430576" y="2085677"/>
            <a:ext cx="17066004" cy="0"/>
          </a:xfrm>
          <a:prstGeom prst="line">
            <a:avLst/>
          </a:prstGeom>
          <a:ln cap="rnd" w="28575">
            <a:solidFill>
              <a:srgbClr val="7030A0"/>
            </a:solidFill>
            <a:prstDash val="solid"/>
            <a:headEnd type="none" len="sm" w="sm"/>
            <a:tailEnd type="none" len="sm" w="sm"/>
          </a:ln>
        </p:spPr>
      </p:sp>
      <p:grpSp>
        <p:nvGrpSpPr>
          <p:cNvPr name="Group 5" id="5"/>
          <p:cNvGrpSpPr>
            <a:grpSpLocks noChangeAspect="true"/>
          </p:cNvGrpSpPr>
          <p:nvPr/>
        </p:nvGrpSpPr>
        <p:grpSpPr>
          <a:xfrm rot="0">
            <a:off x="430678" y="2353212"/>
            <a:ext cx="17649872" cy="7555251"/>
            <a:chOff x="0" y="0"/>
            <a:chExt cx="21720253" cy="9297629"/>
          </a:xfrm>
        </p:grpSpPr>
        <p:sp>
          <p:nvSpPr>
            <p:cNvPr name="Freeform 6" id="6"/>
            <p:cNvSpPr/>
            <p:nvPr/>
          </p:nvSpPr>
          <p:spPr>
            <a:xfrm flipH="false" flipV="false" rot="0">
              <a:off x="0" y="0"/>
              <a:ext cx="21720302" cy="9297670"/>
            </a:xfrm>
            <a:custGeom>
              <a:avLst/>
              <a:gdLst/>
              <a:ahLst/>
              <a:cxnLst/>
              <a:rect r="r" b="b" t="t" l="l"/>
              <a:pathLst>
                <a:path h="9297670" w="21720302">
                  <a:moveTo>
                    <a:pt x="0" y="0"/>
                  </a:moveTo>
                  <a:lnTo>
                    <a:pt x="21720302" y="0"/>
                  </a:lnTo>
                  <a:lnTo>
                    <a:pt x="21720302" y="9297670"/>
                  </a:lnTo>
                  <a:lnTo>
                    <a:pt x="0" y="9297670"/>
                  </a:lnTo>
                  <a:lnTo>
                    <a:pt x="0" y="0"/>
                  </a:lnTo>
                  <a:close/>
                </a:path>
              </a:pathLst>
            </a:custGeom>
            <a:blipFill>
              <a:blip r:embed="rId3"/>
              <a:stretch>
                <a:fillRect l="0" t="0" r="0" b="0"/>
              </a:stretch>
            </a:blipFill>
          </p:spPr>
        </p:sp>
      </p:grpSp>
      <p:grpSp>
        <p:nvGrpSpPr>
          <p:cNvPr name="Group 7" id="7"/>
          <p:cNvGrpSpPr/>
          <p:nvPr/>
        </p:nvGrpSpPr>
        <p:grpSpPr>
          <a:xfrm rot="0">
            <a:off x="16944916" y="9326434"/>
            <a:ext cx="1097400" cy="787200"/>
            <a:chOff x="0" y="0"/>
            <a:chExt cx="1463200" cy="1049600"/>
          </a:xfrm>
        </p:grpSpPr>
        <p:sp>
          <p:nvSpPr>
            <p:cNvPr name="Freeform 8" id="8"/>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9" id="9"/>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17</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714825" y="857650"/>
            <a:ext cx="16858350" cy="1095375"/>
          </a:xfrm>
          <a:prstGeom prst="rect">
            <a:avLst/>
          </a:prstGeom>
        </p:spPr>
        <p:txBody>
          <a:bodyPr anchor="t" rtlCol="false" tIns="0" lIns="0" bIns="0" rIns="0">
            <a:spAutoFit/>
          </a:bodyPr>
          <a:lstStyle/>
          <a:p>
            <a:pPr algn="l">
              <a:lnSpc>
                <a:spcPts val="7680"/>
              </a:lnSpc>
            </a:pPr>
            <a:r>
              <a:rPr lang="en-US" sz="6400" b="true">
                <a:solidFill>
                  <a:srgbClr val="7030A0"/>
                </a:solidFill>
                <a:latin typeface="Arial MT Pro Bold"/>
                <a:ea typeface="Arial MT Pro Bold"/>
                <a:cs typeface="Arial MT Pro Bold"/>
                <a:sym typeface="Arial MT Pro Bold"/>
              </a:rPr>
              <a:t>MBT Target Audience + Growth</a:t>
            </a:r>
          </a:p>
        </p:txBody>
      </p:sp>
      <p:grpSp>
        <p:nvGrpSpPr>
          <p:cNvPr name="Group 4" id="4"/>
          <p:cNvGrpSpPr/>
          <p:nvPr/>
        </p:nvGrpSpPr>
        <p:grpSpPr>
          <a:xfrm rot="0">
            <a:off x="16944916" y="9326434"/>
            <a:ext cx="1097400" cy="787200"/>
            <a:chOff x="0" y="0"/>
            <a:chExt cx="1463200" cy="1049600"/>
          </a:xfrm>
        </p:grpSpPr>
        <p:sp>
          <p:nvSpPr>
            <p:cNvPr name="Freeform 5" id="5"/>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6" id="6"/>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18</a:t>
              </a:r>
            </a:p>
          </p:txBody>
        </p:sp>
      </p:grpSp>
      <p:sp>
        <p:nvSpPr>
          <p:cNvPr name="TextBox 7" id="7"/>
          <p:cNvSpPr txBox="true"/>
          <p:nvPr/>
        </p:nvSpPr>
        <p:spPr>
          <a:xfrm rot="0">
            <a:off x="714825" y="2571520"/>
            <a:ext cx="16544475" cy="6192441"/>
          </a:xfrm>
          <a:prstGeom prst="rect">
            <a:avLst/>
          </a:prstGeom>
        </p:spPr>
        <p:txBody>
          <a:bodyPr anchor="t" rtlCol="false" tIns="0" lIns="0" bIns="0" rIns="0">
            <a:spAutoFit/>
          </a:bodyPr>
          <a:lstStyle/>
          <a:p>
            <a:pPr algn="l">
              <a:lnSpc>
                <a:spcPts val="2897"/>
              </a:lnSpc>
            </a:pPr>
            <a:r>
              <a:rPr lang="en-US" sz="2414" b="true">
                <a:solidFill>
                  <a:srgbClr val="7030A0"/>
                </a:solidFill>
                <a:latin typeface="Arial MT Pro Bold"/>
                <a:ea typeface="Arial MT Pro Bold"/>
                <a:cs typeface="Arial MT Pro Bold"/>
                <a:sym typeface="Arial MT Pro Bold"/>
              </a:rPr>
              <a:t>OPTION </a:t>
            </a:r>
            <a:r>
              <a:rPr lang="en-US" sz="2414" b="true">
                <a:solidFill>
                  <a:srgbClr val="7030A0"/>
                </a:solidFill>
                <a:latin typeface="Arial MT Pro Bold"/>
                <a:ea typeface="Arial MT Pro Bold"/>
                <a:cs typeface="Arial MT Pro Bold"/>
                <a:sym typeface="Arial MT Pro Bold"/>
              </a:rPr>
              <a:t>1:  CORPORATE TRAINING</a:t>
            </a:r>
          </a:p>
          <a:p>
            <a:pPr algn="l">
              <a:lnSpc>
                <a:spcPts val="2897"/>
              </a:lnSpc>
            </a:pPr>
            <a:r>
              <a:rPr lang="en-US" sz="2414">
                <a:solidFill>
                  <a:srgbClr val="7030A0"/>
                </a:solidFill>
                <a:latin typeface="Arial MT Pro"/>
                <a:ea typeface="Arial MT Pro"/>
                <a:cs typeface="Arial MT Pro"/>
                <a:sym typeface="Arial MT Pro"/>
              </a:rPr>
              <a:t>MBT will partner with corporate HR departments for new hire training, management training programs and internship programs to gain engagement to a steady stream of new users. These channels are desperately looking for engagement content to deliver benefit to both the employee and company.</a:t>
            </a:r>
          </a:p>
          <a:p>
            <a:pPr algn="l">
              <a:lnSpc>
                <a:spcPts val="2897"/>
              </a:lnSpc>
            </a:pPr>
          </a:p>
          <a:p>
            <a:pPr algn="l">
              <a:lnSpc>
                <a:spcPts val="2897"/>
              </a:lnSpc>
            </a:pPr>
            <a:r>
              <a:rPr lang="en-US" sz="2414" b="true">
                <a:solidFill>
                  <a:srgbClr val="7030A0"/>
                </a:solidFill>
                <a:latin typeface="Arial MT Pro Bold"/>
                <a:ea typeface="Arial MT Pro Bold"/>
                <a:cs typeface="Arial MT Pro Bold"/>
                <a:sym typeface="Arial MT Pro Bold"/>
              </a:rPr>
              <a:t>OPTION </a:t>
            </a:r>
            <a:r>
              <a:rPr lang="en-US" sz="2414" b="true">
                <a:solidFill>
                  <a:srgbClr val="7030A0"/>
                </a:solidFill>
                <a:latin typeface="Arial MT Pro Bold"/>
                <a:ea typeface="Arial MT Pro Bold"/>
                <a:cs typeface="Arial MT Pro Bold"/>
                <a:sym typeface="Arial MT Pro Bold"/>
              </a:rPr>
              <a:t>2:  CUSTOM TRAINING PROGRAMS</a:t>
            </a:r>
          </a:p>
          <a:p>
            <a:pPr algn="l">
              <a:lnSpc>
                <a:spcPts val="2897"/>
              </a:lnSpc>
            </a:pPr>
            <a:r>
              <a:rPr lang="en-US" sz="2414">
                <a:solidFill>
                  <a:srgbClr val="7030A0"/>
                </a:solidFill>
                <a:latin typeface="Arial MT Pro"/>
                <a:ea typeface="Arial MT Pro"/>
                <a:cs typeface="Arial MT Pro"/>
                <a:sym typeface="Arial MT Pro"/>
              </a:rPr>
              <a:t>Via customized tailored content, we will meet growth demand. Whether the need is developing deeper subject matter expertise in a particular area or deeper curriculum for a company or industry, MBT will provide timely solutions for their needs.  Content will be delivered how it needs: video based training, live training webinars, in-person learning experiences, or a combination.. </a:t>
            </a:r>
          </a:p>
          <a:p>
            <a:pPr algn="l">
              <a:lnSpc>
                <a:spcPts val="2897"/>
              </a:lnSpc>
            </a:pPr>
          </a:p>
          <a:p>
            <a:pPr algn="l">
              <a:lnSpc>
                <a:spcPts val="2897"/>
              </a:lnSpc>
            </a:pPr>
            <a:r>
              <a:rPr lang="en-US" sz="2414" b="true">
                <a:solidFill>
                  <a:srgbClr val="7030A0"/>
                </a:solidFill>
                <a:latin typeface="Arial MT Pro Bold"/>
                <a:ea typeface="Arial MT Pro Bold"/>
                <a:cs typeface="Arial MT Pro Bold"/>
                <a:sym typeface="Arial MT Pro Bold"/>
              </a:rPr>
              <a:t>OPTION 3:  RETAIL DISTRIBUTION </a:t>
            </a:r>
          </a:p>
          <a:p>
            <a:pPr algn="l">
              <a:lnSpc>
                <a:spcPts val="2897"/>
              </a:lnSpc>
            </a:pPr>
            <a:r>
              <a:rPr lang="en-US" sz="2414">
                <a:solidFill>
                  <a:srgbClr val="7030A0"/>
                </a:solidFill>
                <a:latin typeface="Arial MT Pro"/>
                <a:ea typeface="Arial MT Pro"/>
                <a:cs typeface="Arial MT Pro"/>
                <a:sym typeface="Arial MT Pro"/>
              </a:rPr>
              <a:t>The content will be made available via subscription. Marketing to consumers will focus on: students looking to better understand a topic or an industry as they prepare to enter the workforce, small business owners looking to improve company performance, young professional looking to elevate their understanding to enable advancement and job seekers and career changers who want  to better understand what opportunities might be available to them. </a:t>
            </a:r>
          </a:p>
          <a:p>
            <a:pPr algn="l">
              <a:lnSpc>
                <a:spcPts val="2897"/>
              </a:lnSpc>
            </a:pPr>
            <a:r>
              <a:rPr lang="en-US" sz="2414">
                <a:solidFill>
                  <a:srgbClr val="7030A0"/>
                </a:solidFill>
                <a:latin typeface="Arial MT Pro"/>
                <a:ea typeface="Arial MT Pro"/>
                <a:cs typeface="Arial MT Pro"/>
                <a:sym typeface="Arial MT Pro"/>
              </a:rPr>
              <a:t> </a:t>
            </a:r>
          </a:p>
        </p:txBody>
      </p:sp>
      <p:sp>
        <p:nvSpPr>
          <p:cNvPr name="AutoShape 8" id="8"/>
          <p:cNvSpPr/>
          <p:nvPr/>
        </p:nvSpPr>
        <p:spPr>
          <a:xfrm rot="16800">
            <a:off x="393252" y="2272645"/>
            <a:ext cx="17066004" cy="0"/>
          </a:xfrm>
          <a:prstGeom prst="line">
            <a:avLst/>
          </a:prstGeom>
          <a:ln cap="rnd" w="28575">
            <a:solidFill>
              <a:srgbClr val="7030A0"/>
            </a:solidFill>
            <a:prstDash val="solid"/>
            <a:headEnd type="none" len="sm" w="sm"/>
            <a:tailEnd type="none" len="sm" w="sm"/>
          </a:ln>
        </p:spPr>
      </p:sp>
      <p:sp>
        <p:nvSpPr>
          <p:cNvPr name="Freeform 9" id="9"/>
          <p:cNvSpPr/>
          <p:nvPr/>
        </p:nvSpPr>
        <p:spPr>
          <a:xfrm flipH="false" flipV="false" rot="0">
            <a:off x="7381589" y="8358020"/>
            <a:ext cx="3524821" cy="1800560"/>
          </a:xfrm>
          <a:custGeom>
            <a:avLst/>
            <a:gdLst/>
            <a:ahLst/>
            <a:cxnLst/>
            <a:rect r="r" b="b" t="t" l="l"/>
            <a:pathLst>
              <a:path h="1800560" w="3524821">
                <a:moveTo>
                  <a:pt x="0" y="0"/>
                </a:moveTo>
                <a:lnTo>
                  <a:pt x="3524822" y="0"/>
                </a:lnTo>
                <a:lnTo>
                  <a:pt x="3524822" y="1800560"/>
                </a:lnTo>
                <a:lnTo>
                  <a:pt x="0" y="1800560"/>
                </a:lnTo>
                <a:lnTo>
                  <a:pt x="0" y="0"/>
                </a:lnTo>
                <a:close/>
              </a:path>
            </a:pathLst>
          </a:custGeom>
          <a:blipFill>
            <a:blip r:embed="rId3"/>
            <a:stretch>
              <a:fillRect l="-84310" t="-76623" r="-74942" b="-100206"/>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AutoShape 3" id="3"/>
          <p:cNvSpPr/>
          <p:nvPr/>
        </p:nvSpPr>
        <p:spPr>
          <a:xfrm rot="16800">
            <a:off x="393252" y="1701171"/>
            <a:ext cx="17066004" cy="0"/>
          </a:xfrm>
          <a:prstGeom prst="line">
            <a:avLst/>
          </a:prstGeom>
          <a:ln cap="rnd" w="28575">
            <a:solidFill>
              <a:srgbClr val="7030A0"/>
            </a:solidFill>
            <a:prstDash val="solid"/>
            <a:headEnd type="none" len="sm" w="sm"/>
            <a:tailEnd type="none" len="sm" w="sm"/>
          </a:ln>
        </p:spPr>
      </p:sp>
      <p:grpSp>
        <p:nvGrpSpPr>
          <p:cNvPr name="Group 4" id="4"/>
          <p:cNvGrpSpPr/>
          <p:nvPr/>
        </p:nvGrpSpPr>
        <p:grpSpPr>
          <a:xfrm rot="0">
            <a:off x="649200" y="407927"/>
            <a:ext cx="16989600" cy="1542542"/>
            <a:chOff x="0" y="0"/>
            <a:chExt cx="22652800" cy="2056723"/>
          </a:xfrm>
        </p:grpSpPr>
        <p:sp>
          <p:nvSpPr>
            <p:cNvPr name="Freeform 5" id="5"/>
            <p:cNvSpPr/>
            <p:nvPr/>
          </p:nvSpPr>
          <p:spPr>
            <a:xfrm flipH="false" flipV="false" rot="0">
              <a:off x="0" y="0"/>
              <a:ext cx="22652800" cy="2056723"/>
            </a:xfrm>
            <a:custGeom>
              <a:avLst/>
              <a:gdLst/>
              <a:ahLst/>
              <a:cxnLst/>
              <a:rect r="r" b="b" t="t" l="l"/>
              <a:pathLst>
                <a:path h="2056723" w="22652800">
                  <a:moveTo>
                    <a:pt x="0" y="0"/>
                  </a:moveTo>
                  <a:lnTo>
                    <a:pt x="22652800" y="0"/>
                  </a:lnTo>
                  <a:lnTo>
                    <a:pt x="22652800" y="2056723"/>
                  </a:lnTo>
                  <a:lnTo>
                    <a:pt x="0" y="2056723"/>
                  </a:lnTo>
                  <a:close/>
                </a:path>
              </a:pathLst>
            </a:custGeom>
            <a:solidFill>
              <a:srgbClr val="000000">
                <a:alpha val="0"/>
              </a:srgbClr>
            </a:solidFill>
          </p:spPr>
        </p:sp>
        <p:sp>
          <p:nvSpPr>
            <p:cNvPr name="TextBox 6" id="6"/>
            <p:cNvSpPr txBox="true"/>
            <p:nvPr/>
          </p:nvSpPr>
          <p:spPr>
            <a:xfrm>
              <a:off x="0" y="-57150"/>
              <a:ext cx="22652800" cy="2113873"/>
            </a:xfrm>
            <a:prstGeom prst="rect">
              <a:avLst/>
            </a:prstGeom>
          </p:spPr>
          <p:txBody>
            <a:bodyPr anchor="ctr" rtlCol="false" tIns="0" lIns="0" bIns="0" rIns="0"/>
            <a:lstStyle/>
            <a:p>
              <a:pPr algn="l">
                <a:lnSpc>
                  <a:spcPts val="3359"/>
                </a:lnSpc>
              </a:pPr>
            </a:p>
            <a:p>
              <a:pPr algn="l">
                <a:lnSpc>
                  <a:spcPts val="7679"/>
                </a:lnSpc>
              </a:pPr>
              <a:r>
                <a:rPr lang="en-US" b="true" sz="6399">
                  <a:solidFill>
                    <a:srgbClr val="7030A0"/>
                  </a:solidFill>
                  <a:latin typeface="Arial MT Pro Bold"/>
                  <a:ea typeface="Arial MT Pro Bold"/>
                  <a:cs typeface="Arial MT Pro Bold"/>
                  <a:sym typeface="Arial MT Pro Bold"/>
                </a:rPr>
                <a:t>B</a:t>
              </a:r>
              <a:r>
                <a:rPr lang="en-US" b="true" sz="6399">
                  <a:solidFill>
                    <a:srgbClr val="7030A0"/>
                  </a:solidFill>
                  <a:latin typeface="Arial MT Pro Bold"/>
                  <a:ea typeface="Arial MT Pro Bold"/>
                  <a:cs typeface="Arial MT Pro Bold"/>
                  <a:sym typeface="Arial MT Pro Bold"/>
                </a:rPr>
                <a:t>rand Expansion </a:t>
              </a:r>
              <a:r>
                <a:rPr lang="en-US" sz="6399">
                  <a:solidFill>
                    <a:srgbClr val="7030A0"/>
                  </a:solidFill>
                  <a:latin typeface="Arial MT Pro"/>
                  <a:ea typeface="Arial MT Pro"/>
                  <a:cs typeface="Arial MT Pro"/>
                  <a:sym typeface="Arial MT Pro"/>
                </a:rPr>
                <a:t>✦</a:t>
              </a:r>
            </a:p>
          </p:txBody>
        </p:sp>
      </p:grpSp>
      <p:graphicFrame>
        <p:nvGraphicFramePr>
          <p:cNvPr name="Table 7" id="7"/>
          <p:cNvGraphicFramePr>
            <a:graphicFrameLocks noGrp="true"/>
          </p:cNvGraphicFramePr>
          <p:nvPr/>
        </p:nvGraphicFramePr>
        <p:xfrm>
          <a:off x="349161" y="2355546"/>
          <a:ext cx="17589677" cy="7734300"/>
        </p:xfrm>
        <a:graphic>
          <a:graphicData uri="http://schemas.openxmlformats.org/drawingml/2006/table">
            <a:tbl>
              <a:tblPr/>
              <a:tblGrid>
                <a:gridCol w="2019357"/>
                <a:gridCol w="3040082"/>
                <a:gridCol w="3372325"/>
                <a:gridCol w="4975770"/>
                <a:gridCol w="4182144"/>
              </a:tblGrid>
              <a:tr h="1125336">
                <a:tc>
                  <a:txBody>
                    <a:bodyPr anchor="t" rtlCol="false"/>
                    <a:lstStyle/>
                    <a:p>
                      <a:pPr algn="l">
                        <a:lnSpc>
                          <a:spcPts val="1679"/>
                        </a:lnSpc>
                        <a:defRPr/>
                      </a:pP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888888"/>
                      </a:solidFill>
                      <a:prstDash val="solid"/>
                      <a:round/>
                      <a:headEnd type="none" w="med" len="med"/>
                      <a:tailEnd type="none" w="med" len="med"/>
                    </a:lnB>
                    <a:solidFill>
                      <a:srgbClr val="FFFFFF"/>
                    </a:solidFill>
                  </a:tcPr>
                </a:tc>
                <a:tc>
                  <a:txBody>
                    <a:bodyPr anchor="t" rtlCol="false"/>
                    <a:lstStyle/>
                    <a:p>
                      <a:pPr algn="ctr">
                        <a:lnSpc>
                          <a:spcPts val="3359"/>
                        </a:lnSpc>
                        <a:defRPr/>
                      </a:pPr>
                      <a:r>
                        <a:rPr lang="en-US" b="true" sz="2799">
                          <a:solidFill>
                            <a:srgbClr val="FFFFFF"/>
                          </a:solidFill>
                          <a:latin typeface="Arial MT Pro Bold"/>
                          <a:ea typeface="Arial MT Pro Bold"/>
                          <a:cs typeface="Arial MT Pro Bold"/>
                          <a:sym typeface="Arial MT Pro Bold"/>
                        </a:rPr>
                        <a:t>In-Person Training</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solidFill>
                      <a:srgbClr val="7030A0"/>
                    </a:solidFill>
                  </a:tcPr>
                </a:tc>
                <a:tc>
                  <a:txBody>
                    <a:bodyPr anchor="t" rtlCol="false"/>
                    <a:lstStyle/>
                    <a:p>
                      <a:pPr algn="ctr">
                        <a:lnSpc>
                          <a:spcPts val="3359"/>
                        </a:lnSpc>
                        <a:defRPr/>
                      </a:pPr>
                      <a:r>
                        <a:rPr lang="en-US" b="true" sz="2799">
                          <a:solidFill>
                            <a:srgbClr val="FFFFFF"/>
                          </a:solidFill>
                          <a:latin typeface="Arial MT Pro Bold"/>
                          <a:ea typeface="Arial MT Pro Bold"/>
                          <a:cs typeface="Arial MT Pro Bold"/>
                          <a:sym typeface="Arial MT Pro Bold"/>
                        </a:rPr>
                        <a:t>Assessment</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7030A0"/>
                    </a:solidFill>
                  </a:tcPr>
                </a:tc>
                <a:tc>
                  <a:txBody>
                    <a:bodyPr anchor="t" rtlCol="false"/>
                    <a:lstStyle/>
                    <a:p>
                      <a:pPr algn="ctr">
                        <a:lnSpc>
                          <a:spcPts val="3359"/>
                        </a:lnSpc>
                        <a:defRPr/>
                      </a:pPr>
                      <a:r>
                        <a:rPr lang="en-US" b="true" sz="2799">
                          <a:solidFill>
                            <a:srgbClr val="FFFFFF"/>
                          </a:solidFill>
                          <a:latin typeface="Arial MT Pro Bold"/>
                          <a:ea typeface="Arial MT Pro Bold"/>
                          <a:cs typeface="Arial MT Pro Bold"/>
                          <a:sym typeface="Arial MT Pro Bold"/>
                        </a:rPr>
                        <a:t>Consulting</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solidFill>
                      <a:srgbClr val="7030A0"/>
                    </a:solidFill>
                  </a:tcPr>
                </a:tc>
                <a:tc>
                  <a:txBody>
                    <a:bodyPr anchor="t" rtlCol="false"/>
                    <a:lstStyle/>
                    <a:p>
                      <a:pPr algn="ctr">
                        <a:lnSpc>
                          <a:spcPts val="3359"/>
                        </a:lnSpc>
                        <a:defRPr/>
                      </a:pPr>
                      <a:r>
                        <a:rPr lang="en-US" b="true" sz="2799">
                          <a:solidFill>
                            <a:srgbClr val="FFFFFF"/>
                          </a:solidFill>
                          <a:latin typeface="Arial MT Pro Bold"/>
                          <a:ea typeface="Arial MT Pro Bold"/>
                          <a:cs typeface="Arial MT Pro Bold"/>
                          <a:sym typeface="Arial MT Pro Bold"/>
                        </a:rPr>
                        <a:t>Team Development</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7030A0"/>
                    </a:solidFill>
                  </a:tcPr>
                </a:tc>
              </a:tr>
              <a:tr h="1726151">
                <a:tc>
                  <a:txBody>
                    <a:bodyPr anchor="t" rtlCol="false"/>
                    <a:lstStyle/>
                    <a:p>
                      <a:pPr algn="ctr">
                        <a:lnSpc>
                          <a:spcPts val="3311"/>
                        </a:lnSpc>
                        <a:defRPr/>
                      </a:pPr>
                      <a:r>
                        <a:rPr lang="en-US" sz="2400">
                          <a:solidFill>
                            <a:srgbClr val="3F3F3F"/>
                          </a:solidFill>
                          <a:latin typeface="Arial MT Pro"/>
                          <a:ea typeface="Arial MT Pro"/>
                          <a:cs typeface="Arial MT Pro"/>
                          <a:sym typeface="Arial MT Pro"/>
                        </a:rPr>
                        <a:t>Objective</a:t>
                      </a:r>
                      <a:endParaRPr lang="en-US" sz="1100"/>
                    </a:p>
                  </a:txBody>
                  <a:tcPr marL="91425" marR="91425" marT="91425" marB="91425" anchor="ctr">
                    <a:lnL cmpd="sng" algn="ctr" cap="flat" w="9525">
                      <a:solidFill>
                        <a:srgbClr val="888888"/>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888888"/>
                      </a:solidFill>
                      <a:prstDash val="solid"/>
                      <a:round/>
                      <a:headEnd type="none" w="med" len="med"/>
                      <a:tailEnd type="none" w="med" len="med"/>
                    </a:lnT>
                    <a:lnB cmpd="sng" algn="ctr" cap="flat" w="9525">
                      <a:solidFill>
                        <a:srgbClr val="888888"/>
                      </a:solidFill>
                      <a:prstDash val="solid"/>
                      <a:round/>
                      <a:headEnd type="none" w="med" len="med"/>
                      <a:tailEnd type="none" w="med" len="med"/>
                    </a:lnB>
                    <a:solidFill>
                      <a:srgbClr val="D9D2E9"/>
                    </a:solidFill>
                  </a:tcPr>
                </a:tc>
                <a:tc>
                  <a:txBody>
                    <a:bodyPr anchor="t" rtlCol="false"/>
                    <a:lstStyle/>
                    <a:p>
                      <a:pPr algn="ctr">
                        <a:lnSpc>
                          <a:spcPts val="2879"/>
                        </a:lnSpc>
                        <a:defRPr/>
                      </a:pPr>
                      <a:r>
                        <a:rPr lang="en-US" sz="2400">
                          <a:solidFill>
                            <a:srgbClr val="000000"/>
                          </a:solidFill>
                          <a:latin typeface="Arial MT Pro"/>
                          <a:ea typeface="Arial MT Pro"/>
                          <a:cs typeface="Arial MT Pro"/>
                          <a:sym typeface="Arial MT Pro"/>
                        </a:rPr>
                        <a:t>Create awareness and knowledge within your team about your business</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ctr">
                        <a:lnSpc>
                          <a:spcPts val="3311"/>
                        </a:lnSpc>
                        <a:defRPr/>
                      </a:pPr>
                      <a:r>
                        <a:rPr lang="en-US" sz="2400">
                          <a:solidFill>
                            <a:srgbClr val="000000"/>
                          </a:solidFill>
                          <a:latin typeface="Arial MT Pro"/>
                          <a:ea typeface="Arial MT Pro"/>
                          <a:cs typeface="Arial MT Pro"/>
                          <a:sym typeface="Arial MT Pro"/>
                        </a:rPr>
                        <a:t>Get an understanding of current challenges in the office climate</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2879"/>
                        </a:lnSpc>
                        <a:defRPr/>
                      </a:pPr>
                      <a:r>
                        <a:rPr lang="en-US" sz="2400">
                          <a:solidFill>
                            <a:srgbClr val="000000"/>
                          </a:solidFill>
                          <a:latin typeface="Arial MT Pro"/>
                          <a:ea typeface="Arial MT Pro"/>
                          <a:cs typeface="Arial MT Pro"/>
                          <a:sym typeface="Arial MT Pro"/>
                        </a:rPr>
                        <a:t>Increase revenue by improving your office climate</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solidFill>
                      <a:srgbClr val="B4A7D6"/>
                    </a:solidFill>
                  </a:tcPr>
                </a:tc>
                <a:tc>
                  <a:txBody>
                    <a:bodyPr anchor="t" rtlCol="false"/>
                    <a:lstStyle/>
                    <a:p>
                      <a:pPr algn="ctr">
                        <a:lnSpc>
                          <a:spcPts val="2879"/>
                        </a:lnSpc>
                        <a:defRPr/>
                      </a:pPr>
                      <a:r>
                        <a:rPr lang="en-US" sz="2400">
                          <a:solidFill>
                            <a:srgbClr val="000000"/>
                          </a:solidFill>
                          <a:latin typeface="Arial MT Pro"/>
                          <a:ea typeface="Arial MT Pro"/>
                          <a:cs typeface="Arial MT Pro"/>
                          <a:sym typeface="Arial MT Pro"/>
                        </a:rPr>
                        <a:t>Reduce conflict + increase productivity </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3156663">
                <a:tc>
                  <a:txBody>
                    <a:bodyPr anchor="t" rtlCol="false"/>
                    <a:lstStyle/>
                    <a:p>
                      <a:pPr algn="ctr">
                        <a:lnSpc>
                          <a:spcPts val="3311"/>
                        </a:lnSpc>
                        <a:defRPr/>
                      </a:pPr>
                      <a:r>
                        <a:rPr lang="en-US" sz="2400">
                          <a:solidFill>
                            <a:srgbClr val="3F3F3F"/>
                          </a:solidFill>
                          <a:latin typeface="Arial MT Pro"/>
                          <a:ea typeface="Arial MT Pro"/>
                          <a:cs typeface="Arial MT Pro"/>
                          <a:sym typeface="Arial MT Pro"/>
                        </a:rPr>
                        <a:t>Activities</a:t>
                      </a:r>
                      <a:endParaRPr lang="en-US" sz="1100"/>
                    </a:p>
                    <a:p>
                      <a:pPr algn="ctr">
                        <a:lnSpc>
                          <a:spcPts val="3311"/>
                        </a:lnSpc>
                      </a:pPr>
                      <a:r>
                        <a:rPr lang="en-US" sz="2400">
                          <a:solidFill>
                            <a:srgbClr val="3F3F3F"/>
                          </a:solidFill>
                          <a:latin typeface="Arial MT Pro"/>
                          <a:ea typeface="Arial MT Pro"/>
                          <a:cs typeface="Arial MT Pro"/>
                          <a:sym typeface="Arial MT Pro"/>
                        </a:rPr>
                        <a:t>Topics</a:t>
                      </a:r>
                    </a:p>
                  </a:txBody>
                  <a:tcPr marL="91425" marR="91425" marT="91425" marB="91425" anchor="ctr">
                    <a:lnL cmpd="sng" algn="ctr" cap="flat" w="4762">
                      <a:solidFill>
                        <a:srgbClr val="000000"/>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888888"/>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9D2E9"/>
                    </a:solidFill>
                  </a:tcPr>
                </a:tc>
                <a:tc>
                  <a:txBody>
                    <a:bodyPr anchor="t" rtlCol="false"/>
                    <a:lstStyle/>
                    <a:p>
                      <a:pPr algn="ctr">
                        <a:lnSpc>
                          <a:spcPts val="3311"/>
                        </a:lnSpc>
                        <a:defRPr/>
                      </a:pPr>
                      <a:r>
                        <a:rPr lang="en-US" sz="2400">
                          <a:solidFill>
                            <a:srgbClr val="000000"/>
                          </a:solidFill>
                          <a:latin typeface="Arial MT Pro"/>
                          <a:ea typeface="Arial MT Pro"/>
                          <a:cs typeface="Arial MT Pro"/>
                          <a:sym typeface="Arial MT Pro"/>
                        </a:rPr>
                        <a:t>Operations, Business Acumen, Metrics, </a:t>
                      </a:r>
                      <a:endParaRPr lang="en-US" sz="1100"/>
                    </a:p>
                    <a:p>
                      <a:pPr algn="ctr">
                        <a:lnSpc>
                          <a:spcPts val="3311"/>
                        </a:lnSpc>
                      </a:pPr>
                      <a:r>
                        <a:rPr lang="en-US" sz="2400">
                          <a:solidFill>
                            <a:srgbClr val="000000"/>
                          </a:solidFill>
                          <a:latin typeface="Arial MT Pro"/>
                          <a:ea typeface="Arial MT Pro"/>
                          <a:cs typeface="Arial MT Pro"/>
                          <a:sym typeface="Arial MT Pro"/>
                        </a:rPr>
                        <a:t>Culture + Climate,</a:t>
                      </a:r>
                    </a:p>
                    <a:p>
                      <a:pPr algn="ctr">
                        <a:lnSpc>
                          <a:spcPts val="3311"/>
                        </a:lnSpc>
                      </a:pPr>
                      <a:r>
                        <a:rPr lang="en-US" sz="2400">
                          <a:solidFill>
                            <a:srgbClr val="000000"/>
                          </a:solidFill>
                          <a:latin typeface="Arial MT Pro"/>
                          <a:ea typeface="Arial MT Pro"/>
                          <a:cs typeface="Arial MT Pro"/>
                          <a:sym typeface="Arial MT Pro"/>
                        </a:rPr>
                        <a:t>Efficiency and Effectiveness</a:t>
                      </a:r>
                    </a:p>
                    <a:p>
                      <a:pPr algn="ctr">
                        <a:lnSpc>
                          <a:spcPts val="3311"/>
                        </a:lnSpc>
                      </a:pPr>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ctr">
                        <a:lnSpc>
                          <a:spcPts val="3311"/>
                        </a:lnSpc>
                        <a:defRPr/>
                      </a:pPr>
                      <a:r>
                        <a:rPr lang="en-US" sz="2400">
                          <a:solidFill>
                            <a:srgbClr val="000000"/>
                          </a:solidFill>
                          <a:latin typeface="Arial MT Pro"/>
                          <a:ea typeface="Arial MT Pro"/>
                          <a:cs typeface="Arial MT Pro"/>
                          <a:sym typeface="Arial MT Pro"/>
                        </a:rPr>
                        <a:t>Interviews</a:t>
                      </a:r>
                      <a:endParaRPr lang="en-US" sz="1100"/>
                    </a:p>
                    <a:p>
                      <a:pPr algn="ctr">
                        <a:lnSpc>
                          <a:spcPts val="3311"/>
                        </a:lnSpc>
                      </a:pPr>
                      <a:r>
                        <a:rPr lang="en-US" sz="2400">
                          <a:solidFill>
                            <a:srgbClr val="000000"/>
                          </a:solidFill>
                          <a:latin typeface="Arial MT Pro"/>
                          <a:ea typeface="Arial MT Pro"/>
                          <a:cs typeface="Arial MT Pro"/>
                          <a:sym typeface="Arial MT Pro"/>
                        </a:rPr>
                        <a:t>Analysis</a:t>
                      </a:r>
                    </a:p>
                    <a:p>
                      <a:pPr algn="ctr">
                        <a:lnSpc>
                          <a:spcPts val="3311"/>
                        </a:lnSpc>
                      </a:pPr>
                      <a:r>
                        <a:rPr lang="en-US" sz="2400">
                          <a:solidFill>
                            <a:srgbClr val="000000"/>
                          </a:solidFill>
                          <a:latin typeface="Arial MT Pro"/>
                          <a:ea typeface="Arial MT Pro"/>
                          <a:cs typeface="Arial MT Pro"/>
                          <a:sym typeface="Arial MT Pro"/>
                        </a:rPr>
                        <a:t>Communication</a:t>
                      </a:r>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3311"/>
                        </a:lnSpc>
                        <a:defRPr/>
                      </a:pPr>
                      <a:r>
                        <a:rPr lang="en-US" sz="2400">
                          <a:solidFill>
                            <a:srgbClr val="000000"/>
                          </a:solidFill>
                          <a:latin typeface="Arial MT Pro"/>
                          <a:ea typeface="Arial MT Pro"/>
                          <a:cs typeface="Arial MT Pro"/>
                          <a:sym typeface="Arial MT Pro"/>
                        </a:rPr>
                        <a:t>Assessment</a:t>
                      </a:r>
                      <a:endParaRPr lang="en-US" sz="1100"/>
                    </a:p>
                    <a:p>
                      <a:pPr algn="ctr">
                        <a:lnSpc>
                          <a:spcPts val="3311"/>
                        </a:lnSpc>
                      </a:pPr>
                      <a:r>
                        <a:rPr lang="en-US" sz="2400">
                          <a:solidFill>
                            <a:srgbClr val="000000"/>
                          </a:solidFill>
                          <a:latin typeface="Arial MT Pro"/>
                          <a:ea typeface="Arial MT Pro"/>
                          <a:cs typeface="Arial MT Pro"/>
                          <a:sym typeface="Arial MT Pro"/>
                        </a:rPr>
                        <a:t>Training</a:t>
                      </a:r>
                    </a:p>
                    <a:p>
                      <a:pPr algn="ctr">
                        <a:lnSpc>
                          <a:spcPts val="3311"/>
                        </a:lnSpc>
                      </a:pPr>
                      <a:r>
                        <a:rPr lang="en-US" sz="2400">
                          <a:solidFill>
                            <a:srgbClr val="000000"/>
                          </a:solidFill>
                          <a:latin typeface="Arial MT Pro"/>
                          <a:ea typeface="Arial MT Pro"/>
                          <a:cs typeface="Arial MT Pro"/>
                          <a:sym typeface="Arial MT Pro"/>
                        </a:rPr>
                        <a:t>Team Development</a:t>
                      </a:r>
                    </a:p>
                    <a:p>
                      <a:pPr algn="ctr">
                        <a:lnSpc>
                          <a:spcPts val="3311"/>
                        </a:lnSpc>
                      </a:pPr>
                      <a:r>
                        <a:rPr lang="en-US" sz="2400">
                          <a:solidFill>
                            <a:srgbClr val="000000"/>
                          </a:solidFill>
                          <a:latin typeface="Arial MT Pro"/>
                          <a:ea typeface="Arial MT Pro"/>
                          <a:cs typeface="Arial MT Pro"/>
                          <a:sym typeface="Arial MT Pro"/>
                        </a:rPr>
                        <a:t>Planning</a:t>
                      </a:r>
                    </a:p>
                    <a:p>
                      <a:pPr algn="ctr">
                        <a:lnSpc>
                          <a:spcPts val="3311"/>
                        </a:lnSpc>
                      </a:pPr>
                      <a:r>
                        <a:rPr lang="en-US" sz="2400">
                          <a:solidFill>
                            <a:srgbClr val="000000"/>
                          </a:solidFill>
                          <a:latin typeface="Arial MT Pro"/>
                          <a:ea typeface="Arial MT Pro"/>
                          <a:cs typeface="Arial MT Pro"/>
                          <a:sym typeface="Arial MT Pro"/>
                        </a:rPr>
                        <a:t>Change Management</a:t>
                      </a:r>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solidFill>
                      <a:srgbClr val="B4A7D6"/>
                    </a:solidFill>
                  </a:tcPr>
                </a:tc>
                <a:tc>
                  <a:txBody>
                    <a:bodyPr anchor="t" rtlCol="false"/>
                    <a:lstStyle/>
                    <a:p>
                      <a:pPr algn="ctr">
                        <a:lnSpc>
                          <a:spcPts val="3311"/>
                        </a:lnSpc>
                        <a:defRPr/>
                      </a:pPr>
                      <a:r>
                        <a:rPr lang="en-US" sz="2400">
                          <a:solidFill>
                            <a:srgbClr val="000000"/>
                          </a:solidFill>
                          <a:latin typeface="Arial MT Pro"/>
                          <a:ea typeface="Arial MT Pro"/>
                          <a:cs typeface="Arial MT Pro"/>
                          <a:sym typeface="Arial MT Pro"/>
                        </a:rPr>
                        <a:t>Team Dynamics, Managing Diverse Teams, Building Team Creativity</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1726151">
                <a:tc>
                  <a:txBody>
                    <a:bodyPr anchor="t" rtlCol="false"/>
                    <a:lstStyle/>
                    <a:p>
                      <a:pPr algn="ctr">
                        <a:lnSpc>
                          <a:spcPts val="3311"/>
                        </a:lnSpc>
                        <a:defRPr/>
                      </a:pPr>
                      <a:r>
                        <a:rPr lang="en-US" sz="2400">
                          <a:solidFill>
                            <a:srgbClr val="3F3F3F"/>
                          </a:solidFill>
                          <a:latin typeface="Arial MT Pro"/>
                          <a:ea typeface="Arial MT Pro"/>
                          <a:cs typeface="Arial MT Pro"/>
                          <a:sym typeface="Arial MT Pro"/>
                        </a:rPr>
                        <a:t>Deliverables</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9D2E9"/>
                    </a:solidFill>
                  </a:tcPr>
                </a:tc>
                <a:tc>
                  <a:txBody>
                    <a:bodyPr anchor="t" rtlCol="false"/>
                    <a:lstStyle/>
                    <a:p>
                      <a:pPr algn="ctr">
                        <a:lnSpc>
                          <a:spcPts val="2879"/>
                        </a:lnSpc>
                        <a:defRPr/>
                      </a:pPr>
                      <a:r>
                        <a:rPr lang="en-US" sz="2400">
                          <a:solidFill>
                            <a:srgbClr val="000000"/>
                          </a:solidFill>
                          <a:latin typeface="Arial MT Pro"/>
                          <a:ea typeface="Arial MT Pro"/>
                          <a:cs typeface="Arial MT Pro"/>
                          <a:sym typeface="Arial MT Pro"/>
                        </a:rPr>
                        <a:t>Workshop / Training</a:t>
                      </a:r>
                      <a:endParaRPr lang="en-US" sz="1100"/>
                    </a:p>
                    <a:p>
                      <a:pPr algn="ctr">
                        <a:lnSpc>
                          <a:spcPts val="2879"/>
                        </a:lnSpc>
                      </a:pPr>
                      <a:r>
                        <a:rPr lang="en-US" sz="2400">
                          <a:solidFill>
                            <a:srgbClr val="000000"/>
                          </a:solidFill>
                          <a:latin typeface="Arial MT Pro"/>
                          <a:ea typeface="Arial MT Pro"/>
                          <a:cs typeface="Arial MT Pro"/>
                          <a:sym typeface="Arial MT Pro"/>
                        </a:rPr>
                        <a:t>Report-out</a:t>
                      </a:r>
                    </a:p>
                    <a:p>
                      <a:pPr algn="ctr">
                        <a:lnSpc>
                          <a:spcPts val="2879"/>
                        </a:lnSpc>
                      </a:pPr>
                      <a:r>
                        <a:rPr lang="en-US" sz="2400">
                          <a:solidFill>
                            <a:srgbClr val="000000"/>
                          </a:solidFill>
                          <a:latin typeface="Arial MT Pro"/>
                          <a:ea typeface="Arial MT Pro"/>
                          <a:cs typeface="Arial MT Pro"/>
                          <a:sym typeface="Arial MT Pro"/>
                        </a:rPr>
                        <a:t>Check-ins</a:t>
                      </a:r>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ctr">
                        <a:lnSpc>
                          <a:spcPts val="3311"/>
                        </a:lnSpc>
                        <a:defRPr/>
                      </a:pPr>
                      <a:r>
                        <a:rPr lang="en-US" sz="2400">
                          <a:solidFill>
                            <a:srgbClr val="000000"/>
                          </a:solidFill>
                          <a:latin typeface="Arial MT Pro"/>
                          <a:ea typeface="Arial MT Pro"/>
                          <a:cs typeface="Arial MT Pro"/>
                          <a:sym typeface="Arial MT Pro"/>
                        </a:rPr>
                        <a:t>Feedback Workshop</a:t>
                      </a:r>
                      <a:endParaRPr lang="en-US" sz="1100"/>
                    </a:p>
                    <a:p>
                      <a:pPr algn="ctr">
                        <a:lnSpc>
                          <a:spcPts val="3311"/>
                        </a:lnSpc>
                      </a:pPr>
                      <a:r>
                        <a:rPr lang="en-US" sz="2400">
                          <a:solidFill>
                            <a:srgbClr val="000000"/>
                          </a:solidFill>
                          <a:latin typeface="Arial MT Pro"/>
                          <a:ea typeface="Arial MT Pro"/>
                          <a:cs typeface="Arial MT Pro"/>
                          <a:sym typeface="Arial MT Pro"/>
                        </a:rPr>
                        <a:t>Report</a:t>
                      </a:r>
                    </a:p>
                    <a:p>
                      <a:pPr algn="ctr">
                        <a:lnSpc>
                          <a:spcPts val="3311"/>
                        </a:lnSpc>
                      </a:pPr>
                      <a:r>
                        <a:rPr lang="en-US" sz="2400">
                          <a:solidFill>
                            <a:srgbClr val="000000"/>
                          </a:solidFill>
                          <a:latin typeface="Arial MT Pro"/>
                          <a:ea typeface="Arial MT Pro"/>
                          <a:cs typeface="Arial MT Pro"/>
                          <a:sym typeface="Arial MT Pro"/>
                        </a:rPr>
                        <a:t>Check-ins</a:t>
                      </a:r>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ctr">
                        <a:lnSpc>
                          <a:spcPts val="2879"/>
                        </a:lnSpc>
                        <a:defRPr/>
                      </a:pPr>
                      <a:r>
                        <a:rPr lang="en-US" sz="2400">
                          <a:solidFill>
                            <a:srgbClr val="000000"/>
                          </a:solidFill>
                          <a:latin typeface="Arial MT Pro"/>
                          <a:ea typeface="Arial MT Pro"/>
                          <a:cs typeface="Arial MT Pro"/>
                          <a:sym typeface="Arial MT Pro"/>
                        </a:rPr>
                        <a:t>Project Plan</a:t>
                      </a:r>
                      <a:endParaRPr lang="en-US" sz="1100"/>
                    </a:p>
                    <a:p>
                      <a:pPr algn="ctr">
                        <a:lnSpc>
                          <a:spcPts val="2879"/>
                        </a:lnSpc>
                      </a:pPr>
                      <a:r>
                        <a:rPr lang="en-US" sz="2400">
                          <a:solidFill>
                            <a:srgbClr val="000000"/>
                          </a:solidFill>
                          <a:latin typeface="Arial MT Pro"/>
                          <a:ea typeface="Arial MT Pro"/>
                          <a:cs typeface="Arial MT Pro"/>
                          <a:sym typeface="Arial MT Pro"/>
                        </a:rPr>
                        <a:t>Implementation</a:t>
                      </a:r>
                    </a:p>
                    <a:p>
                      <a:pPr algn="ctr">
                        <a:lnSpc>
                          <a:spcPts val="2879"/>
                        </a:lnSpc>
                      </a:pPr>
                      <a:r>
                        <a:rPr lang="en-US" sz="2400">
                          <a:solidFill>
                            <a:srgbClr val="000000"/>
                          </a:solidFill>
                          <a:latin typeface="Arial MT Pro"/>
                          <a:ea typeface="Arial MT Pro"/>
                          <a:cs typeface="Arial MT Pro"/>
                          <a:sym typeface="Arial MT Pro"/>
                        </a:rPr>
                        <a:t>Check-ins</a:t>
                      </a:r>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solidFill>
                      <a:srgbClr val="B4A7D6"/>
                    </a:solidFill>
                  </a:tcPr>
                </a:tc>
                <a:tc>
                  <a:txBody>
                    <a:bodyPr anchor="t" rtlCol="false"/>
                    <a:lstStyle/>
                    <a:p>
                      <a:pPr algn="ctr">
                        <a:lnSpc>
                          <a:spcPts val="2879"/>
                        </a:lnSpc>
                        <a:defRPr/>
                      </a:pPr>
                      <a:r>
                        <a:rPr lang="en-US" sz="2400">
                          <a:solidFill>
                            <a:srgbClr val="000000"/>
                          </a:solidFill>
                          <a:latin typeface="Arial MT Pro"/>
                          <a:ea typeface="Arial MT Pro"/>
                          <a:cs typeface="Arial MT Pro"/>
                          <a:sym typeface="Arial MT Pro"/>
                        </a:rPr>
                        <a:t>Interviews</a:t>
                      </a:r>
                      <a:endParaRPr lang="en-US" sz="1100"/>
                    </a:p>
                    <a:p>
                      <a:pPr algn="ctr">
                        <a:lnSpc>
                          <a:spcPts val="2879"/>
                        </a:lnSpc>
                      </a:pPr>
                      <a:r>
                        <a:rPr lang="en-US" sz="2400">
                          <a:solidFill>
                            <a:srgbClr val="000000"/>
                          </a:solidFill>
                          <a:latin typeface="Arial MT Pro"/>
                          <a:ea typeface="Arial MT Pro"/>
                          <a:cs typeface="Arial MT Pro"/>
                          <a:sym typeface="Arial MT Pro"/>
                        </a:rPr>
                        <a:t>Workshop / Training</a:t>
                      </a:r>
                    </a:p>
                    <a:p>
                      <a:pPr algn="ctr">
                        <a:lnSpc>
                          <a:spcPts val="2879"/>
                        </a:lnSpc>
                      </a:pPr>
                      <a:r>
                        <a:rPr lang="en-US" sz="2400">
                          <a:solidFill>
                            <a:srgbClr val="000000"/>
                          </a:solidFill>
                          <a:latin typeface="Arial MT Pro"/>
                          <a:ea typeface="Arial MT Pro"/>
                          <a:cs typeface="Arial MT Pro"/>
                          <a:sym typeface="Arial MT Pro"/>
                        </a:rPr>
                        <a:t>Coaching</a:t>
                      </a:r>
                    </a:p>
                    <a:p>
                      <a:pPr algn="ctr">
                        <a:lnSpc>
                          <a:spcPts val="2879"/>
                        </a:lnSpc>
                      </a:pPr>
                      <a:r>
                        <a:rPr lang="en-US" sz="2400">
                          <a:solidFill>
                            <a:srgbClr val="000000"/>
                          </a:solidFill>
                          <a:latin typeface="Arial MT Pro"/>
                          <a:ea typeface="Arial MT Pro"/>
                          <a:cs typeface="Arial MT Pro"/>
                          <a:sym typeface="Arial MT Pro"/>
                        </a:rPr>
                        <a:t>Follow Up Action</a:t>
                      </a:r>
                    </a:p>
                  </a:txBody>
                  <a:tcPr marL="91425" marR="91425" marT="91425" marB="91425" anchor="ctr">
                    <a:lnL cmpd="sng" algn="ctr" cap="flat" w="9525">
                      <a:solidFill>
                        <a:srgbClr val="9E9E9E"/>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bl>
          </a:graphicData>
        </a:graphic>
      </p:graphicFrame>
      <p:grpSp>
        <p:nvGrpSpPr>
          <p:cNvPr name="Group 8" id="8"/>
          <p:cNvGrpSpPr/>
          <p:nvPr/>
        </p:nvGrpSpPr>
        <p:grpSpPr>
          <a:xfrm rot="0">
            <a:off x="2472433" y="1448501"/>
            <a:ext cx="13343133" cy="1003935"/>
            <a:chOff x="0" y="0"/>
            <a:chExt cx="17790845" cy="1338580"/>
          </a:xfrm>
        </p:grpSpPr>
        <p:sp>
          <p:nvSpPr>
            <p:cNvPr name="Freeform 9" id="9"/>
            <p:cNvSpPr/>
            <p:nvPr/>
          </p:nvSpPr>
          <p:spPr>
            <a:xfrm flipH="false" flipV="false" rot="0">
              <a:off x="0" y="0"/>
              <a:ext cx="17790844" cy="1338580"/>
            </a:xfrm>
            <a:custGeom>
              <a:avLst/>
              <a:gdLst/>
              <a:ahLst/>
              <a:cxnLst/>
              <a:rect r="r" b="b" t="t" l="l"/>
              <a:pathLst>
                <a:path h="1338580" w="17790844">
                  <a:moveTo>
                    <a:pt x="0" y="0"/>
                  </a:moveTo>
                  <a:lnTo>
                    <a:pt x="17790844" y="0"/>
                  </a:lnTo>
                  <a:lnTo>
                    <a:pt x="17790844" y="1338580"/>
                  </a:lnTo>
                  <a:lnTo>
                    <a:pt x="0" y="1338580"/>
                  </a:lnTo>
                  <a:close/>
                </a:path>
              </a:pathLst>
            </a:custGeom>
            <a:solidFill>
              <a:srgbClr val="000000">
                <a:alpha val="0"/>
              </a:srgbClr>
            </a:solidFill>
          </p:spPr>
        </p:sp>
        <p:sp>
          <p:nvSpPr>
            <p:cNvPr name="TextBox 10" id="10"/>
            <p:cNvSpPr txBox="true"/>
            <p:nvPr/>
          </p:nvSpPr>
          <p:spPr>
            <a:xfrm>
              <a:off x="0" y="-57150"/>
              <a:ext cx="17790845" cy="1395730"/>
            </a:xfrm>
            <a:prstGeom prst="rect">
              <a:avLst/>
            </a:prstGeom>
          </p:spPr>
          <p:txBody>
            <a:bodyPr anchor="ctr" rtlCol="false" tIns="0" lIns="0" bIns="0" rIns="0"/>
            <a:lstStyle/>
            <a:p>
              <a:pPr algn="ctr">
                <a:lnSpc>
                  <a:spcPts val="3359"/>
                </a:lnSpc>
              </a:pPr>
            </a:p>
            <a:p>
              <a:pPr algn="ctr">
                <a:lnSpc>
                  <a:spcPts val="3840"/>
                </a:lnSpc>
              </a:pPr>
              <a:r>
                <a:rPr lang="en-US" sz="3200">
                  <a:solidFill>
                    <a:srgbClr val="7030A0"/>
                  </a:solidFill>
                  <a:latin typeface="Arial MT Pro"/>
                  <a:ea typeface="Arial MT Pro"/>
                  <a:cs typeface="Arial MT Pro"/>
                  <a:sym typeface="Arial MT Pro"/>
                </a:rPr>
                <a:t>B</a:t>
              </a:r>
              <a:r>
                <a:rPr lang="en-US" b="true" sz="3200">
                  <a:solidFill>
                    <a:srgbClr val="7030A0"/>
                  </a:solidFill>
                  <a:latin typeface="Arial MT Pro Bold"/>
                  <a:ea typeface="Arial MT Pro Bold"/>
                  <a:cs typeface="Arial MT Pro Bold"/>
                  <a:sym typeface="Arial MT Pro Bold"/>
                </a:rPr>
                <a:t>rand We Listen. We Create. We Draw The Blueprint For Change</a:t>
              </a:r>
            </a:p>
          </p:txBody>
        </p:sp>
      </p:grpSp>
      <p:grpSp>
        <p:nvGrpSpPr>
          <p:cNvPr name="Group 11" id="11"/>
          <p:cNvGrpSpPr/>
          <p:nvPr/>
        </p:nvGrpSpPr>
        <p:grpSpPr>
          <a:xfrm rot="0">
            <a:off x="17459154" y="9600996"/>
            <a:ext cx="548700" cy="787200"/>
            <a:chOff x="0" y="0"/>
            <a:chExt cx="731600" cy="1049600"/>
          </a:xfrm>
        </p:grpSpPr>
        <p:sp>
          <p:nvSpPr>
            <p:cNvPr name="Freeform 12" id="12"/>
            <p:cNvSpPr/>
            <p:nvPr/>
          </p:nvSpPr>
          <p:spPr>
            <a:xfrm flipH="false" flipV="false" rot="0">
              <a:off x="0" y="0"/>
              <a:ext cx="731600" cy="1049600"/>
            </a:xfrm>
            <a:custGeom>
              <a:avLst/>
              <a:gdLst/>
              <a:ahLst/>
              <a:cxnLst/>
              <a:rect r="r" b="b" t="t" l="l"/>
              <a:pathLst>
                <a:path h="1049600" w="731600">
                  <a:moveTo>
                    <a:pt x="0" y="0"/>
                  </a:moveTo>
                  <a:lnTo>
                    <a:pt x="731600" y="0"/>
                  </a:lnTo>
                  <a:lnTo>
                    <a:pt x="731600" y="1049600"/>
                  </a:lnTo>
                  <a:lnTo>
                    <a:pt x="0" y="1049600"/>
                  </a:lnTo>
                  <a:close/>
                </a:path>
              </a:pathLst>
            </a:custGeom>
            <a:solidFill>
              <a:srgbClr val="000000">
                <a:alpha val="0"/>
              </a:srgbClr>
            </a:solidFill>
          </p:spPr>
        </p:sp>
        <p:sp>
          <p:nvSpPr>
            <p:cNvPr name="TextBox 13" id="13"/>
            <p:cNvSpPr txBox="true"/>
            <p:nvPr/>
          </p:nvSpPr>
          <p:spPr>
            <a:xfrm>
              <a:off x="0" y="-57150"/>
              <a:ext cx="7316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19</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AutoShape 3" id="3"/>
          <p:cNvSpPr/>
          <p:nvPr/>
        </p:nvSpPr>
        <p:spPr>
          <a:xfrm rot="17701">
            <a:off x="1534570" y="2763997"/>
            <a:ext cx="14798442" cy="0"/>
          </a:xfrm>
          <a:prstGeom prst="line">
            <a:avLst/>
          </a:prstGeom>
          <a:ln cap="rnd" w="28575">
            <a:solidFill>
              <a:srgbClr val="7030A0"/>
            </a:solidFill>
            <a:prstDash val="solid"/>
            <a:headEnd type="none" len="sm" w="sm"/>
            <a:tailEnd type="none" len="sm" w="sm"/>
          </a:ln>
        </p:spPr>
      </p:sp>
      <p:grpSp>
        <p:nvGrpSpPr>
          <p:cNvPr name="Group 4" id="4"/>
          <p:cNvGrpSpPr/>
          <p:nvPr/>
        </p:nvGrpSpPr>
        <p:grpSpPr>
          <a:xfrm rot="0">
            <a:off x="16944916" y="9326434"/>
            <a:ext cx="1097400" cy="787200"/>
            <a:chOff x="0" y="0"/>
            <a:chExt cx="1463200" cy="1049600"/>
          </a:xfrm>
        </p:grpSpPr>
        <p:sp>
          <p:nvSpPr>
            <p:cNvPr name="Freeform 5" id="5"/>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6" id="6"/>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2</a:t>
              </a:r>
            </a:p>
          </p:txBody>
        </p:sp>
      </p:grpSp>
      <p:sp>
        <p:nvSpPr>
          <p:cNvPr name="TextBox 7" id="7"/>
          <p:cNvSpPr txBox="true"/>
          <p:nvPr/>
        </p:nvSpPr>
        <p:spPr>
          <a:xfrm rot="0">
            <a:off x="1534668" y="3308462"/>
            <a:ext cx="15410248" cy="3276600"/>
          </a:xfrm>
          <a:prstGeom prst="rect">
            <a:avLst/>
          </a:prstGeom>
        </p:spPr>
        <p:txBody>
          <a:bodyPr anchor="t" rtlCol="false" tIns="0" lIns="0" bIns="0" rIns="0">
            <a:spAutoFit/>
          </a:bodyPr>
          <a:lstStyle/>
          <a:p>
            <a:pPr algn="l">
              <a:lnSpc>
                <a:spcPts val="5040"/>
              </a:lnSpc>
            </a:pPr>
            <a:r>
              <a:rPr lang="en-US" sz="4200" b="true">
                <a:solidFill>
                  <a:srgbClr val="761E86"/>
                </a:solidFill>
                <a:latin typeface="Arial MT Pro Bold"/>
                <a:ea typeface="Arial MT Pro Bold"/>
                <a:cs typeface="Arial MT Pro Bold"/>
                <a:sym typeface="Arial MT Pro Bold"/>
              </a:rPr>
              <a:t>CFO:  </a:t>
            </a:r>
            <a:r>
              <a:rPr lang="en-US" sz="4200">
                <a:solidFill>
                  <a:srgbClr val="761E86"/>
                </a:solidFill>
                <a:latin typeface="Arial MT Pro"/>
                <a:ea typeface="Arial MT Pro"/>
                <a:cs typeface="Arial MT Pro"/>
                <a:sym typeface="Arial MT Pro"/>
              </a:rPr>
              <a:t>Why train everyone if there is a risk of their leaving?</a:t>
            </a:r>
          </a:p>
          <a:p>
            <a:pPr algn="l">
              <a:lnSpc>
                <a:spcPts val="5040"/>
              </a:lnSpc>
            </a:pPr>
          </a:p>
          <a:p>
            <a:pPr algn="l">
              <a:lnSpc>
                <a:spcPts val="5040"/>
              </a:lnSpc>
            </a:pPr>
            <a:r>
              <a:rPr lang="en-US" sz="4200" b="true">
                <a:solidFill>
                  <a:srgbClr val="761E86"/>
                </a:solidFill>
                <a:latin typeface="Arial MT Pro Bold"/>
                <a:ea typeface="Arial MT Pro Bold"/>
                <a:cs typeface="Arial MT Pro Bold"/>
                <a:sym typeface="Arial MT Pro Bold"/>
              </a:rPr>
              <a:t>CEO:  </a:t>
            </a:r>
            <a:r>
              <a:rPr lang="en-US" sz="4200">
                <a:solidFill>
                  <a:srgbClr val="761E86"/>
                </a:solidFill>
                <a:latin typeface="Arial MT Pro"/>
                <a:ea typeface="Arial MT Pro"/>
                <a:cs typeface="Arial MT Pro"/>
                <a:sym typeface="Arial MT Pro"/>
              </a:rPr>
              <a:t>Because if we don’t train them, there is a bigger risk that they stay.  </a:t>
            </a:r>
          </a:p>
          <a:p>
            <a:pPr algn="l">
              <a:lnSpc>
                <a:spcPts val="5040"/>
              </a:lnSpc>
            </a:pPr>
          </a:p>
        </p:txBody>
      </p:sp>
      <p:sp>
        <p:nvSpPr>
          <p:cNvPr name="Freeform 8" id="8"/>
          <p:cNvSpPr/>
          <p:nvPr/>
        </p:nvSpPr>
        <p:spPr>
          <a:xfrm flipH="false" flipV="false" rot="0">
            <a:off x="7149236" y="7489937"/>
            <a:ext cx="4181112" cy="2621605"/>
          </a:xfrm>
          <a:custGeom>
            <a:avLst/>
            <a:gdLst/>
            <a:ahLst/>
            <a:cxnLst/>
            <a:rect r="r" b="b" t="t" l="l"/>
            <a:pathLst>
              <a:path h="2621605" w="4181112">
                <a:moveTo>
                  <a:pt x="0" y="0"/>
                </a:moveTo>
                <a:lnTo>
                  <a:pt x="4181112" y="0"/>
                </a:lnTo>
                <a:lnTo>
                  <a:pt x="4181112" y="2621606"/>
                </a:lnTo>
                <a:lnTo>
                  <a:pt x="0" y="2621606"/>
                </a:lnTo>
                <a:lnTo>
                  <a:pt x="0" y="0"/>
                </a:lnTo>
                <a:close/>
              </a:path>
            </a:pathLst>
          </a:custGeom>
          <a:blipFill>
            <a:blip r:embed="rId3"/>
            <a:stretch>
              <a:fillRect l="-63326" t="-44887" r="-58049" b="-47693"/>
            </a:stretch>
          </a:blipFill>
        </p:spPr>
      </p:sp>
      <p:sp>
        <p:nvSpPr>
          <p:cNvPr name="TextBox 9" id="9"/>
          <p:cNvSpPr txBox="true"/>
          <p:nvPr/>
        </p:nvSpPr>
        <p:spPr>
          <a:xfrm rot="0">
            <a:off x="1534668" y="1390656"/>
            <a:ext cx="8142352" cy="1095375"/>
          </a:xfrm>
          <a:prstGeom prst="rect">
            <a:avLst/>
          </a:prstGeom>
        </p:spPr>
        <p:txBody>
          <a:bodyPr anchor="t" rtlCol="false" tIns="0" lIns="0" bIns="0" rIns="0">
            <a:spAutoFit/>
          </a:bodyPr>
          <a:lstStyle/>
          <a:p>
            <a:pPr algn="l">
              <a:lnSpc>
                <a:spcPts val="7680"/>
              </a:lnSpc>
            </a:pPr>
            <a:r>
              <a:rPr lang="en-US" sz="6400" b="true">
                <a:solidFill>
                  <a:srgbClr val="761E86"/>
                </a:solidFill>
                <a:latin typeface="Arial MT Pro Bold"/>
                <a:ea typeface="Arial MT Pro Bold"/>
                <a:cs typeface="Arial MT Pro Bold"/>
                <a:sym typeface="Arial MT Pro Bold"/>
              </a:rPr>
              <a:t>The why</a:t>
            </a:r>
            <a:r>
              <a:rPr lang="en-US" sz="6400">
                <a:solidFill>
                  <a:srgbClr val="7030A0"/>
                </a:solidFill>
                <a:latin typeface="Arial MT Pro"/>
                <a:ea typeface="Arial MT Pro"/>
                <a:cs typeface="Arial MT Pro"/>
                <a:sym typeface="Arial MT Pro"/>
              </a:rPr>
              <a:t>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a:grpSpLocks noChangeAspect="true"/>
          </p:cNvGrpSpPr>
          <p:nvPr/>
        </p:nvGrpSpPr>
        <p:grpSpPr>
          <a:xfrm rot="0">
            <a:off x="2398277" y="1829048"/>
            <a:ext cx="2320900" cy="2438307"/>
            <a:chOff x="0" y="0"/>
            <a:chExt cx="2872115" cy="3017405"/>
          </a:xfrm>
        </p:grpSpPr>
        <p:sp>
          <p:nvSpPr>
            <p:cNvPr name="Freeform 4" id="4"/>
            <p:cNvSpPr/>
            <p:nvPr/>
          </p:nvSpPr>
          <p:spPr>
            <a:xfrm flipH="false" flipV="false" rot="0">
              <a:off x="0" y="0"/>
              <a:ext cx="2872105" cy="3017393"/>
            </a:xfrm>
            <a:custGeom>
              <a:avLst/>
              <a:gdLst/>
              <a:ahLst/>
              <a:cxnLst/>
              <a:rect r="r" b="b" t="t" l="l"/>
              <a:pathLst>
                <a:path h="3017393" w="2872105">
                  <a:moveTo>
                    <a:pt x="0" y="0"/>
                  </a:moveTo>
                  <a:lnTo>
                    <a:pt x="2872105" y="0"/>
                  </a:lnTo>
                  <a:lnTo>
                    <a:pt x="2872105" y="3017393"/>
                  </a:lnTo>
                  <a:lnTo>
                    <a:pt x="0" y="3017393"/>
                  </a:lnTo>
                  <a:lnTo>
                    <a:pt x="0" y="0"/>
                  </a:lnTo>
                  <a:close/>
                </a:path>
              </a:pathLst>
            </a:custGeom>
            <a:blipFill>
              <a:blip r:embed="rId4"/>
              <a:stretch>
                <a:fillRect l="0" t="0" r="-9780" b="0"/>
              </a:stretch>
            </a:blipFill>
          </p:spPr>
        </p:sp>
      </p:grpSp>
      <p:sp>
        <p:nvSpPr>
          <p:cNvPr name="TextBox 5" id="5"/>
          <p:cNvSpPr txBox="true"/>
          <p:nvPr/>
        </p:nvSpPr>
        <p:spPr>
          <a:xfrm rot="0">
            <a:off x="522873" y="4994519"/>
            <a:ext cx="7461190" cy="990600"/>
          </a:xfrm>
          <a:prstGeom prst="rect">
            <a:avLst/>
          </a:prstGeom>
        </p:spPr>
        <p:txBody>
          <a:bodyPr anchor="t" rtlCol="false" tIns="0" lIns="0" bIns="0" rIns="0">
            <a:spAutoFit/>
          </a:bodyPr>
          <a:lstStyle/>
          <a:p>
            <a:pPr algn="l">
              <a:lnSpc>
                <a:spcPts val="2520"/>
              </a:lnSpc>
            </a:pPr>
            <a:r>
              <a:rPr lang="en-US" sz="2100">
                <a:solidFill>
                  <a:srgbClr val="7030A0"/>
                </a:solidFill>
                <a:latin typeface="Arial MT Pro"/>
                <a:ea typeface="Arial MT Pro"/>
                <a:cs typeface="Arial MT Pro"/>
                <a:sym typeface="Arial MT Pro"/>
              </a:rPr>
              <a:t>Recognized as an Efficiency Expert focused on M&amp;A and strategic specialist for globally renowned brands from inception to launch to revenue generation. </a:t>
            </a:r>
          </a:p>
        </p:txBody>
      </p:sp>
      <p:sp>
        <p:nvSpPr>
          <p:cNvPr name="TextBox 6" id="6"/>
          <p:cNvSpPr txBox="true"/>
          <p:nvPr/>
        </p:nvSpPr>
        <p:spPr>
          <a:xfrm rot="0">
            <a:off x="393354" y="638423"/>
            <a:ext cx="17540350" cy="962025"/>
          </a:xfrm>
          <a:prstGeom prst="rect">
            <a:avLst/>
          </a:prstGeom>
        </p:spPr>
        <p:txBody>
          <a:bodyPr anchor="t" rtlCol="false" tIns="0" lIns="0" bIns="0" rIns="0">
            <a:spAutoFit/>
          </a:bodyPr>
          <a:lstStyle/>
          <a:p>
            <a:pPr algn="l">
              <a:lnSpc>
                <a:spcPts val="6719"/>
              </a:lnSpc>
            </a:pPr>
            <a:r>
              <a:rPr lang="en-US" sz="5599" b="true">
                <a:solidFill>
                  <a:srgbClr val="7030A0"/>
                </a:solidFill>
                <a:latin typeface="Arial MT Pro Bold"/>
                <a:ea typeface="Arial MT Pro Bold"/>
                <a:cs typeface="Arial MT Pro Bold"/>
                <a:sym typeface="Arial MT Pro Bold"/>
              </a:rPr>
              <a:t>F</a:t>
            </a:r>
            <a:r>
              <a:rPr lang="en-US" sz="5599" b="true">
                <a:solidFill>
                  <a:srgbClr val="7030A0"/>
                </a:solidFill>
                <a:latin typeface="Arial MT Pro Bold"/>
                <a:ea typeface="Arial MT Pro Bold"/>
                <a:cs typeface="Arial MT Pro Bold"/>
                <a:sym typeface="Arial MT Pro Bold"/>
              </a:rPr>
              <a:t>ounders: Jocelyn Underwood + John Power</a:t>
            </a:r>
            <a:r>
              <a:rPr lang="en-US" sz="5599">
                <a:solidFill>
                  <a:srgbClr val="7030A0"/>
                </a:solidFill>
                <a:latin typeface="Arial MT Pro"/>
                <a:ea typeface="Arial MT Pro"/>
                <a:cs typeface="Arial MT Pro"/>
                <a:sym typeface="Arial MT Pro"/>
              </a:rPr>
              <a:t>✦</a:t>
            </a:r>
          </a:p>
        </p:txBody>
      </p:sp>
      <p:sp>
        <p:nvSpPr>
          <p:cNvPr name="AutoShape 7" id="7"/>
          <p:cNvSpPr/>
          <p:nvPr/>
        </p:nvSpPr>
        <p:spPr>
          <a:xfrm rot="16800">
            <a:off x="393252" y="1521071"/>
            <a:ext cx="17066004" cy="0"/>
          </a:xfrm>
          <a:prstGeom prst="line">
            <a:avLst/>
          </a:prstGeom>
          <a:ln cap="rnd" w="28575">
            <a:solidFill>
              <a:srgbClr val="7030A0"/>
            </a:solidFill>
            <a:prstDash val="solid"/>
            <a:headEnd type="none" len="sm" w="sm"/>
            <a:tailEnd type="none" len="sm" w="sm"/>
          </a:ln>
        </p:spPr>
      </p:sp>
      <p:sp>
        <p:nvSpPr>
          <p:cNvPr name="TextBox 8" id="8"/>
          <p:cNvSpPr txBox="true"/>
          <p:nvPr/>
        </p:nvSpPr>
        <p:spPr>
          <a:xfrm rot="0">
            <a:off x="522873" y="6080369"/>
            <a:ext cx="7083828" cy="3819525"/>
          </a:xfrm>
          <a:prstGeom prst="rect">
            <a:avLst/>
          </a:prstGeom>
        </p:spPr>
        <p:txBody>
          <a:bodyPr anchor="t" rtlCol="false" tIns="0" lIns="0" bIns="0" rIns="0">
            <a:spAutoFit/>
          </a:bodyPr>
          <a:lstStyle/>
          <a:p>
            <a:pPr algn="l">
              <a:lnSpc>
                <a:spcPts val="2520"/>
              </a:lnSpc>
            </a:pPr>
            <a:r>
              <a:rPr lang="en-US" sz="2100">
                <a:solidFill>
                  <a:srgbClr val="7030A0"/>
                </a:solidFill>
                <a:latin typeface="Arial MT Pro"/>
                <a:ea typeface="Arial MT Pro"/>
                <a:cs typeface="Arial MT Pro"/>
                <a:sym typeface="Arial MT Pro"/>
              </a:rPr>
              <a:t>She holds an MBA in Organizational Leadership (with distinction) from Mercy College, Yale University certified negotiator and a B.S. from Syracuse University.  She is an Adjunct Professor, mentor with Everwise, Women of Tomorrow, YearUp and Columbia University. She has been featured in </a:t>
            </a:r>
            <a:r>
              <a:rPr lang="en-US" sz="2100" i="true">
                <a:solidFill>
                  <a:srgbClr val="7030A0"/>
                </a:solidFill>
                <a:latin typeface="Arial MT Pro Italics"/>
                <a:ea typeface="Arial MT Pro Italics"/>
                <a:cs typeface="Arial MT Pro Italics"/>
                <a:sym typeface="Arial MT Pro Italics"/>
              </a:rPr>
              <a:t>NY Times, Washington Post, Fast Company, CNN, CNBC, NY Post, USA Today, FOX, </a:t>
            </a:r>
            <a:r>
              <a:rPr lang="en-US" sz="2100">
                <a:solidFill>
                  <a:srgbClr val="7030A0"/>
                </a:solidFill>
                <a:latin typeface="Arial MT Pro"/>
                <a:ea typeface="Arial MT Pro"/>
                <a:cs typeface="Arial MT Pro"/>
                <a:sym typeface="Arial MT Pro"/>
              </a:rPr>
              <a:t>among other media outlets She has held executive positions at Philip Morris, Wenner Media, Hachette Filipacchi.  She is the author of </a:t>
            </a:r>
            <a:r>
              <a:rPr lang="en-US" sz="2100" i="true">
                <a:solidFill>
                  <a:srgbClr val="7030A0"/>
                </a:solidFill>
                <a:latin typeface="Arial MT Pro Italics"/>
                <a:ea typeface="Arial MT Pro Italics"/>
                <a:cs typeface="Arial MT Pro Italics"/>
                <a:sym typeface="Arial MT Pro Italics"/>
              </a:rPr>
              <a:t>The Big Sister’s Guide to the World of Work:</a:t>
            </a:r>
            <a:r>
              <a:rPr lang="en-US" sz="2100">
                <a:solidFill>
                  <a:srgbClr val="7030A0"/>
                </a:solidFill>
                <a:latin typeface="Arial MT Pro"/>
                <a:ea typeface="Arial MT Pro"/>
                <a:cs typeface="Arial MT Pro"/>
                <a:sym typeface="Arial MT Pro"/>
              </a:rPr>
              <a:t> a Simon &amp; Schuster publication. She is a co-founder of BriteBean technologies and Colin Cowie Lifestyle. </a:t>
            </a:r>
          </a:p>
        </p:txBody>
      </p:sp>
      <p:sp>
        <p:nvSpPr>
          <p:cNvPr name="TextBox 9" id="9"/>
          <p:cNvSpPr txBox="true"/>
          <p:nvPr/>
        </p:nvSpPr>
        <p:spPr>
          <a:xfrm rot="0">
            <a:off x="1028700" y="4353080"/>
            <a:ext cx="5459579" cy="495769"/>
          </a:xfrm>
          <a:prstGeom prst="rect">
            <a:avLst/>
          </a:prstGeom>
        </p:spPr>
        <p:txBody>
          <a:bodyPr anchor="t" rtlCol="false" tIns="0" lIns="0" bIns="0" rIns="0">
            <a:spAutoFit/>
          </a:bodyPr>
          <a:lstStyle/>
          <a:p>
            <a:pPr algn="l">
              <a:lnSpc>
                <a:spcPts val="3516"/>
              </a:lnSpc>
            </a:pPr>
            <a:r>
              <a:rPr lang="en-US" sz="2930" b="true">
                <a:solidFill>
                  <a:srgbClr val="7030A0"/>
                </a:solidFill>
                <a:latin typeface="Arial MT Pro Bold"/>
                <a:ea typeface="Arial MT Pro Bold"/>
                <a:cs typeface="Arial MT Pro Bold"/>
                <a:sym typeface="Arial MT Pro Bold"/>
              </a:rPr>
              <a:t>J</a:t>
            </a:r>
            <a:r>
              <a:rPr lang="en-US" sz="2930" b="true">
                <a:solidFill>
                  <a:srgbClr val="7030A0"/>
                </a:solidFill>
                <a:latin typeface="Arial MT Pro Bold"/>
                <a:ea typeface="Arial MT Pro Bold"/>
                <a:cs typeface="Arial MT Pro Bold"/>
                <a:sym typeface="Arial MT Pro Bold"/>
              </a:rPr>
              <a:t>ocelyn Greenky Underwood</a:t>
            </a:r>
          </a:p>
        </p:txBody>
      </p:sp>
      <p:grpSp>
        <p:nvGrpSpPr>
          <p:cNvPr name="Group 10" id="10"/>
          <p:cNvGrpSpPr>
            <a:grpSpLocks noChangeAspect="true"/>
          </p:cNvGrpSpPr>
          <p:nvPr/>
        </p:nvGrpSpPr>
        <p:grpSpPr>
          <a:xfrm rot="0">
            <a:off x="11768857" y="1912304"/>
            <a:ext cx="2271796" cy="2271796"/>
            <a:chOff x="0" y="0"/>
            <a:chExt cx="2635048" cy="2635048"/>
          </a:xfrm>
        </p:grpSpPr>
        <p:sp>
          <p:nvSpPr>
            <p:cNvPr name="Freeform 11" id="11"/>
            <p:cNvSpPr/>
            <p:nvPr/>
          </p:nvSpPr>
          <p:spPr>
            <a:xfrm flipH="false" flipV="false" rot="0">
              <a:off x="0" y="0"/>
              <a:ext cx="2634996" cy="2634996"/>
            </a:xfrm>
            <a:custGeom>
              <a:avLst/>
              <a:gdLst/>
              <a:ahLst/>
              <a:cxnLst/>
              <a:rect r="r" b="b" t="t" l="l"/>
              <a:pathLst>
                <a:path h="2634996" w="2634996">
                  <a:moveTo>
                    <a:pt x="0" y="0"/>
                  </a:moveTo>
                  <a:lnTo>
                    <a:pt x="2634996" y="0"/>
                  </a:lnTo>
                  <a:lnTo>
                    <a:pt x="2634996" y="2634996"/>
                  </a:lnTo>
                  <a:lnTo>
                    <a:pt x="0" y="2634996"/>
                  </a:lnTo>
                  <a:lnTo>
                    <a:pt x="0" y="0"/>
                  </a:lnTo>
                  <a:close/>
                </a:path>
              </a:pathLst>
            </a:custGeom>
            <a:blipFill>
              <a:blip r:embed="rId5"/>
              <a:stretch>
                <a:fillRect l="0" t="0" r="-1" b="-1"/>
              </a:stretch>
            </a:blipFill>
          </p:spPr>
        </p:sp>
      </p:grpSp>
      <p:sp>
        <p:nvSpPr>
          <p:cNvPr name="TextBox 12" id="12"/>
          <p:cNvSpPr txBox="true"/>
          <p:nvPr/>
        </p:nvSpPr>
        <p:spPr>
          <a:xfrm rot="0">
            <a:off x="11848124" y="4210205"/>
            <a:ext cx="2113262" cy="476250"/>
          </a:xfrm>
          <a:prstGeom prst="rect">
            <a:avLst/>
          </a:prstGeom>
        </p:spPr>
        <p:txBody>
          <a:bodyPr anchor="t" rtlCol="false" tIns="0" lIns="0" bIns="0" rIns="0">
            <a:spAutoFit/>
          </a:bodyPr>
          <a:lstStyle/>
          <a:p>
            <a:pPr algn="l">
              <a:lnSpc>
                <a:spcPts val="3359"/>
              </a:lnSpc>
            </a:pPr>
            <a:r>
              <a:rPr lang="en-US" sz="2799" b="true">
                <a:solidFill>
                  <a:srgbClr val="7030A0"/>
                </a:solidFill>
                <a:latin typeface="Arial MT Pro Bold"/>
                <a:ea typeface="Arial MT Pro Bold"/>
                <a:cs typeface="Arial MT Pro Bold"/>
                <a:sym typeface="Arial MT Pro Bold"/>
              </a:rPr>
              <a:t>J</a:t>
            </a:r>
            <a:r>
              <a:rPr lang="en-US" sz="2799" b="true">
                <a:solidFill>
                  <a:srgbClr val="7030A0"/>
                </a:solidFill>
                <a:latin typeface="Arial MT Pro Bold"/>
                <a:ea typeface="Arial MT Pro Bold"/>
                <a:cs typeface="Arial MT Pro Bold"/>
                <a:sym typeface="Arial MT Pro Bold"/>
              </a:rPr>
              <a:t>ohn Power</a:t>
            </a:r>
          </a:p>
        </p:txBody>
      </p:sp>
      <p:sp>
        <p:nvSpPr>
          <p:cNvPr name="TextBox 13" id="13"/>
          <p:cNvSpPr txBox="true"/>
          <p:nvPr/>
        </p:nvSpPr>
        <p:spPr>
          <a:xfrm rot="0">
            <a:off x="9363828" y="4801224"/>
            <a:ext cx="7081854" cy="990600"/>
          </a:xfrm>
          <a:prstGeom prst="rect">
            <a:avLst/>
          </a:prstGeom>
        </p:spPr>
        <p:txBody>
          <a:bodyPr anchor="t" rtlCol="false" tIns="0" lIns="0" bIns="0" rIns="0">
            <a:spAutoFit/>
          </a:bodyPr>
          <a:lstStyle/>
          <a:p>
            <a:pPr algn="l">
              <a:lnSpc>
                <a:spcPts val="2520"/>
              </a:lnSpc>
            </a:pPr>
            <a:r>
              <a:rPr lang="en-US" sz="2100">
                <a:solidFill>
                  <a:srgbClr val="7030A0"/>
                </a:solidFill>
                <a:latin typeface="Arial MT Pro"/>
                <a:ea typeface="Arial MT Pro"/>
                <a:cs typeface="Arial MT Pro"/>
                <a:sym typeface="Arial MT Pro"/>
              </a:rPr>
              <a:t>Thought Leader and Educator on Financial Operations, Financial Systems, Data Management, Operations Management and Business Strategy. </a:t>
            </a:r>
          </a:p>
        </p:txBody>
      </p:sp>
      <p:sp>
        <p:nvSpPr>
          <p:cNvPr name="TextBox 14" id="14"/>
          <p:cNvSpPr txBox="true"/>
          <p:nvPr/>
        </p:nvSpPr>
        <p:spPr>
          <a:xfrm rot="0">
            <a:off x="9363828" y="6080369"/>
            <a:ext cx="8355930" cy="3819525"/>
          </a:xfrm>
          <a:prstGeom prst="rect">
            <a:avLst/>
          </a:prstGeom>
        </p:spPr>
        <p:txBody>
          <a:bodyPr anchor="t" rtlCol="false" tIns="0" lIns="0" bIns="0" rIns="0">
            <a:spAutoFit/>
          </a:bodyPr>
          <a:lstStyle/>
          <a:p>
            <a:pPr algn="l">
              <a:lnSpc>
                <a:spcPts val="2520"/>
              </a:lnSpc>
            </a:pPr>
            <a:r>
              <a:rPr lang="en-US" sz="2100">
                <a:solidFill>
                  <a:srgbClr val="7030A0"/>
                </a:solidFill>
                <a:latin typeface="Arial MT Pro"/>
                <a:ea typeface="Arial MT Pro"/>
                <a:cs typeface="Arial MT Pro"/>
                <a:sym typeface="Arial MT Pro"/>
              </a:rPr>
              <a:t>John is a proven executive who was most recently CFO and CAO of DS Healthcare Group, a Nasdaq listed company.</a:t>
            </a:r>
          </a:p>
          <a:p>
            <a:pPr algn="l">
              <a:lnSpc>
                <a:spcPts val="2520"/>
              </a:lnSpc>
            </a:pPr>
            <a:r>
              <a:rPr lang="en-US" sz="2100">
                <a:solidFill>
                  <a:srgbClr val="7030A0"/>
                </a:solidFill>
                <a:latin typeface="Arial MT Pro"/>
                <a:ea typeface="Arial MT Pro"/>
                <a:cs typeface="Arial MT Pro"/>
                <a:sym typeface="Arial MT Pro"/>
              </a:rPr>
              <a:t>Prior, John was CEO and Founder of Mark My Media, an education technology firm providing pathways to the finance industry for U.S. university students.  Other roes include, COO and CFO of Mantra, a venture-backed technology firm focused on high frequency and low latency trading platforms.  He was CAO at Mellon Investor Services and President of Mellon Securities.  Prior John was Director of Finance for E*Trade, and Controller / COS for Bank Julius Baer’s US Private banking unit.  He holds a B.S. in Fiancé from Manhattan College, an M.B.A. from Dowling College and a Doctoral degree in business from Wilmington University.</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a:grpSpLocks noChangeAspect="true"/>
          </p:cNvGrpSpPr>
          <p:nvPr/>
        </p:nvGrpSpPr>
        <p:grpSpPr>
          <a:xfrm rot="0">
            <a:off x="9440152" y="5178760"/>
            <a:ext cx="4451550" cy="1545814"/>
            <a:chOff x="0" y="0"/>
            <a:chExt cx="5935400" cy="2061085"/>
          </a:xfrm>
        </p:grpSpPr>
        <p:sp>
          <p:nvSpPr>
            <p:cNvPr name="Freeform 4" id="4"/>
            <p:cNvSpPr/>
            <p:nvPr/>
          </p:nvSpPr>
          <p:spPr>
            <a:xfrm flipH="false" flipV="false" rot="0">
              <a:off x="0" y="0"/>
              <a:ext cx="5935345" cy="2061083"/>
            </a:xfrm>
            <a:custGeom>
              <a:avLst/>
              <a:gdLst/>
              <a:ahLst/>
              <a:cxnLst/>
              <a:rect r="r" b="b" t="t" l="l"/>
              <a:pathLst>
                <a:path h="2061083" w="5935345">
                  <a:moveTo>
                    <a:pt x="0" y="0"/>
                  </a:moveTo>
                  <a:lnTo>
                    <a:pt x="5935345" y="0"/>
                  </a:lnTo>
                  <a:lnTo>
                    <a:pt x="5935345" y="2061083"/>
                  </a:lnTo>
                  <a:lnTo>
                    <a:pt x="0" y="2061083"/>
                  </a:lnTo>
                  <a:lnTo>
                    <a:pt x="0" y="0"/>
                  </a:lnTo>
                  <a:close/>
                </a:path>
              </a:pathLst>
            </a:custGeom>
            <a:blipFill>
              <a:blip r:embed="rId4"/>
              <a:stretch>
                <a:fillRect l="0" t="0" r="0" b="0"/>
              </a:stretch>
            </a:blipFill>
          </p:spPr>
        </p:sp>
      </p:grpSp>
      <p:grpSp>
        <p:nvGrpSpPr>
          <p:cNvPr name="Group 5" id="5"/>
          <p:cNvGrpSpPr>
            <a:grpSpLocks noChangeAspect="true"/>
          </p:cNvGrpSpPr>
          <p:nvPr/>
        </p:nvGrpSpPr>
        <p:grpSpPr>
          <a:xfrm rot="0">
            <a:off x="14268252" y="8505033"/>
            <a:ext cx="3816996" cy="1635884"/>
            <a:chOff x="0" y="0"/>
            <a:chExt cx="5089328" cy="2181179"/>
          </a:xfrm>
        </p:grpSpPr>
        <p:sp>
          <p:nvSpPr>
            <p:cNvPr name="Freeform 6" id="6"/>
            <p:cNvSpPr/>
            <p:nvPr/>
          </p:nvSpPr>
          <p:spPr>
            <a:xfrm flipH="false" flipV="false" rot="0">
              <a:off x="0" y="0"/>
              <a:ext cx="5089271" cy="2181225"/>
            </a:xfrm>
            <a:custGeom>
              <a:avLst/>
              <a:gdLst/>
              <a:ahLst/>
              <a:cxnLst/>
              <a:rect r="r" b="b" t="t" l="l"/>
              <a:pathLst>
                <a:path h="2181225" w="5089271">
                  <a:moveTo>
                    <a:pt x="0" y="0"/>
                  </a:moveTo>
                  <a:lnTo>
                    <a:pt x="5089271" y="0"/>
                  </a:lnTo>
                  <a:lnTo>
                    <a:pt x="5089271" y="2181225"/>
                  </a:lnTo>
                  <a:lnTo>
                    <a:pt x="0" y="2181225"/>
                  </a:lnTo>
                  <a:lnTo>
                    <a:pt x="0" y="0"/>
                  </a:lnTo>
                  <a:close/>
                </a:path>
              </a:pathLst>
            </a:custGeom>
            <a:blipFill>
              <a:blip r:embed="rId5"/>
              <a:stretch>
                <a:fillRect l="0" t="0" r="-1" b="-43883"/>
              </a:stretch>
            </a:blipFill>
          </p:spPr>
        </p:sp>
      </p:grpSp>
      <p:grpSp>
        <p:nvGrpSpPr>
          <p:cNvPr name="Group 7" id="7"/>
          <p:cNvGrpSpPr>
            <a:grpSpLocks noChangeAspect="true"/>
          </p:cNvGrpSpPr>
          <p:nvPr/>
        </p:nvGrpSpPr>
        <p:grpSpPr>
          <a:xfrm rot="0">
            <a:off x="12917734" y="2273098"/>
            <a:ext cx="1854850" cy="856482"/>
            <a:chOff x="0" y="0"/>
            <a:chExt cx="2473133" cy="1141976"/>
          </a:xfrm>
        </p:grpSpPr>
        <p:sp>
          <p:nvSpPr>
            <p:cNvPr name="Freeform 8" id="8"/>
            <p:cNvSpPr/>
            <p:nvPr/>
          </p:nvSpPr>
          <p:spPr>
            <a:xfrm flipH="false" flipV="false" rot="0">
              <a:off x="0" y="0"/>
              <a:ext cx="2473071" cy="1141984"/>
            </a:xfrm>
            <a:custGeom>
              <a:avLst/>
              <a:gdLst/>
              <a:ahLst/>
              <a:cxnLst/>
              <a:rect r="r" b="b" t="t" l="l"/>
              <a:pathLst>
                <a:path h="1141984" w="2473071">
                  <a:moveTo>
                    <a:pt x="0" y="0"/>
                  </a:moveTo>
                  <a:lnTo>
                    <a:pt x="2473071" y="0"/>
                  </a:lnTo>
                  <a:lnTo>
                    <a:pt x="2473071" y="1141984"/>
                  </a:lnTo>
                  <a:lnTo>
                    <a:pt x="0" y="1141984"/>
                  </a:lnTo>
                  <a:lnTo>
                    <a:pt x="0" y="0"/>
                  </a:lnTo>
                  <a:close/>
                </a:path>
              </a:pathLst>
            </a:custGeom>
            <a:blipFill>
              <a:blip r:embed="rId6"/>
              <a:stretch>
                <a:fillRect l="0" t="0" r="-2" b="-201"/>
              </a:stretch>
            </a:blipFill>
          </p:spPr>
        </p:sp>
      </p:grpSp>
      <p:grpSp>
        <p:nvGrpSpPr>
          <p:cNvPr name="Group 9" id="9"/>
          <p:cNvGrpSpPr>
            <a:grpSpLocks noChangeAspect="true"/>
          </p:cNvGrpSpPr>
          <p:nvPr/>
        </p:nvGrpSpPr>
        <p:grpSpPr>
          <a:xfrm rot="0">
            <a:off x="824304" y="6625131"/>
            <a:ext cx="1815256" cy="1779291"/>
            <a:chOff x="0" y="0"/>
            <a:chExt cx="1750533" cy="1715851"/>
          </a:xfrm>
        </p:grpSpPr>
        <p:sp>
          <p:nvSpPr>
            <p:cNvPr name="Freeform 10" id="10" descr="Unknown-2"/>
            <p:cNvSpPr/>
            <p:nvPr/>
          </p:nvSpPr>
          <p:spPr>
            <a:xfrm flipH="false" flipV="false" rot="0">
              <a:off x="0" y="0"/>
              <a:ext cx="1750568" cy="1715897"/>
            </a:xfrm>
            <a:custGeom>
              <a:avLst/>
              <a:gdLst/>
              <a:ahLst/>
              <a:cxnLst/>
              <a:rect r="r" b="b" t="t" l="l"/>
              <a:pathLst>
                <a:path h="1715897" w="1750568">
                  <a:moveTo>
                    <a:pt x="0" y="0"/>
                  </a:moveTo>
                  <a:lnTo>
                    <a:pt x="1750568" y="0"/>
                  </a:lnTo>
                  <a:lnTo>
                    <a:pt x="1750568" y="1715897"/>
                  </a:lnTo>
                  <a:lnTo>
                    <a:pt x="0" y="1715897"/>
                  </a:lnTo>
                  <a:lnTo>
                    <a:pt x="0" y="0"/>
                  </a:lnTo>
                  <a:close/>
                </a:path>
              </a:pathLst>
            </a:custGeom>
            <a:blipFill>
              <a:blip r:embed="rId7"/>
              <a:stretch>
                <a:fillRect l="0" t="0" r="-3" b="2"/>
              </a:stretch>
            </a:blipFill>
          </p:spPr>
        </p:sp>
      </p:grpSp>
      <p:grpSp>
        <p:nvGrpSpPr>
          <p:cNvPr name="Group 11" id="11"/>
          <p:cNvGrpSpPr>
            <a:grpSpLocks noChangeAspect="true"/>
          </p:cNvGrpSpPr>
          <p:nvPr/>
        </p:nvGrpSpPr>
        <p:grpSpPr>
          <a:xfrm rot="0">
            <a:off x="8659277" y="7187376"/>
            <a:ext cx="1880788" cy="979998"/>
            <a:chOff x="0" y="0"/>
            <a:chExt cx="2507717" cy="1306664"/>
          </a:xfrm>
        </p:grpSpPr>
        <p:sp>
          <p:nvSpPr>
            <p:cNvPr name="Freeform 12" id="12"/>
            <p:cNvSpPr/>
            <p:nvPr/>
          </p:nvSpPr>
          <p:spPr>
            <a:xfrm flipH="false" flipV="false" rot="0">
              <a:off x="0" y="0"/>
              <a:ext cx="2507742" cy="1306703"/>
            </a:xfrm>
            <a:custGeom>
              <a:avLst/>
              <a:gdLst/>
              <a:ahLst/>
              <a:cxnLst/>
              <a:rect r="r" b="b" t="t" l="l"/>
              <a:pathLst>
                <a:path h="1306703" w="2507742">
                  <a:moveTo>
                    <a:pt x="0" y="0"/>
                  </a:moveTo>
                  <a:lnTo>
                    <a:pt x="2507742" y="0"/>
                  </a:lnTo>
                  <a:lnTo>
                    <a:pt x="2507742" y="1306703"/>
                  </a:lnTo>
                  <a:lnTo>
                    <a:pt x="0" y="1306703"/>
                  </a:lnTo>
                  <a:lnTo>
                    <a:pt x="0" y="0"/>
                  </a:lnTo>
                  <a:close/>
                </a:path>
              </a:pathLst>
            </a:custGeom>
            <a:blipFill>
              <a:blip r:embed="rId8"/>
              <a:stretch>
                <a:fillRect l="0" t="0" r="-20806" b="2"/>
              </a:stretch>
            </a:blipFill>
          </p:spPr>
        </p:sp>
      </p:grpSp>
      <p:grpSp>
        <p:nvGrpSpPr>
          <p:cNvPr name="Group 13" id="13"/>
          <p:cNvGrpSpPr>
            <a:grpSpLocks noChangeAspect="true"/>
          </p:cNvGrpSpPr>
          <p:nvPr/>
        </p:nvGrpSpPr>
        <p:grpSpPr>
          <a:xfrm rot="0">
            <a:off x="630074" y="4312958"/>
            <a:ext cx="2082600" cy="1145400"/>
            <a:chOff x="0" y="0"/>
            <a:chExt cx="2776800" cy="1527200"/>
          </a:xfrm>
        </p:grpSpPr>
        <p:sp>
          <p:nvSpPr>
            <p:cNvPr name="Freeform 14" id="14"/>
            <p:cNvSpPr/>
            <p:nvPr/>
          </p:nvSpPr>
          <p:spPr>
            <a:xfrm flipH="false" flipV="false" rot="0">
              <a:off x="0" y="0"/>
              <a:ext cx="2776855" cy="1527175"/>
            </a:xfrm>
            <a:custGeom>
              <a:avLst/>
              <a:gdLst/>
              <a:ahLst/>
              <a:cxnLst/>
              <a:rect r="r" b="b" t="t" l="l"/>
              <a:pathLst>
                <a:path h="1527175" w="2776855">
                  <a:moveTo>
                    <a:pt x="0" y="0"/>
                  </a:moveTo>
                  <a:lnTo>
                    <a:pt x="2776855" y="0"/>
                  </a:lnTo>
                  <a:lnTo>
                    <a:pt x="2776855" y="1527175"/>
                  </a:lnTo>
                  <a:lnTo>
                    <a:pt x="0" y="1527175"/>
                  </a:lnTo>
                  <a:lnTo>
                    <a:pt x="0" y="0"/>
                  </a:lnTo>
                  <a:close/>
                </a:path>
              </a:pathLst>
            </a:custGeom>
            <a:blipFill>
              <a:blip r:embed="rId9"/>
              <a:stretch>
                <a:fillRect l="0" t="0" r="1" b="-5219"/>
              </a:stretch>
            </a:blipFill>
          </p:spPr>
        </p:sp>
      </p:grpSp>
      <p:grpSp>
        <p:nvGrpSpPr>
          <p:cNvPr name="Group 15" id="15"/>
          <p:cNvGrpSpPr>
            <a:grpSpLocks noChangeAspect="true"/>
          </p:cNvGrpSpPr>
          <p:nvPr/>
        </p:nvGrpSpPr>
        <p:grpSpPr>
          <a:xfrm rot="0">
            <a:off x="521727" y="8404422"/>
            <a:ext cx="2445386" cy="1145400"/>
            <a:chOff x="0" y="0"/>
            <a:chExt cx="3260515" cy="1527200"/>
          </a:xfrm>
        </p:grpSpPr>
        <p:sp>
          <p:nvSpPr>
            <p:cNvPr name="Freeform 16" id="16" descr="Image result for kraft foods"/>
            <p:cNvSpPr/>
            <p:nvPr/>
          </p:nvSpPr>
          <p:spPr>
            <a:xfrm flipH="false" flipV="false" rot="0">
              <a:off x="0" y="0"/>
              <a:ext cx="3260471" cy="1527175"/>
            </a:xfrm>
            <a:custGeom>
              <a:avLst/>
              <a:gdLst/>
              <a:ahLst/>
              <a:cxnLst/>
              <a:rect r="r" b="b" t="t" l="l"/>
              <a:pathLst>
                <a:path h="1527175" w="3260471">
                  <a:moveTo>
                    <a:pt x="0" y="0"/>
                  </a:moveTo>
                  <a:lnTo>
                    <a:pt x="3260471" y="0"/>
                  </a:lnTo>
                  <a:lnTo>
                    <a:pt x="3260471" y="1527175"/>
                  </a:lnTo>
                  <a:lnTo>
                    <a:pt x="0" y="1527175"/>
                  </a:lnTo>
                  <a:lnTo>
                    <a:pt x="0" y="0"/>
                  </a:lnTo>
                  <a:close/>
                </a:path>
              </a:pathLst>
            </a:custGeom>
            <a:blipFill>
              <a:blip r:embed="rId10"/>
              <a:stretch>
                <a:fillRect l="0" t="0" r="-66" b="-1"/>
              </a:stretch>
            </a:blipFill>
          </p:spPr>
        </p:sp>
      </p:grpSp>
      <p:grpSp>
        <p:nvGrpSpPr>
          <p:cNvPr name="Group 17" id="17"/>
          <p:cNvGrpSpPr>
            <a:grpSpLocks noChangeAspect="true"/>
          </p:cNvGrpSpPr>
          <p:nvPr/>
        </p:nvGrpSpPr>
        <p:grpSpPr>
          <a:xfrm rot="0">
            <a:off x="521727" y="5763158"/>
            <a:ext cx="2445400" cy="477278"/>
            <a:chOff x="0" y="0"/>
            <a:chExt cx="3260533" cy="636371"/>
          </a:xfrm>
        </p:grpSpPr>
        <p:sp>
          <p:nvSpPr>
            <p:cNvPr name="Freeform 18" id="18" descr="Image result for viacom"/>
            <p:cNvSpPr/>
            <p:nvPr/>
          </p:nvSpPr>
          <p:spPr>
            <a:xfrm flipH="false" flipV="false" rot="0">
              <a:off x="0" y="0"/>
              <a:ext cx="3260471" cy="636397"/>
            </a:xfrm>
            <a:custGeom>
              <a:avLst/>
              <a:gdLst/>
              <a:ahLst/>
              <a:cxnLst/>
              <a:rect r="r" b="b" t="t" l="l"/>
              <a:pathLst>
                <a:path h="636397" w="3260471">
                  <a:moveTo>
                    <a:pt x="0" y="0"/>
                  </a:moveTo>
                  <a:lnTo>
                    <a:pt x="3260471" y="0"/>
                  </a:lnTo>
                  <a:lnTo>
                    <a:pt x="3260471" y="636397"/>
                  </a:lnTo>
                  <a:lnTo>
                    <a:pt x="0" y="636397"/>
                  </a:lnTo>
                  <a:lnTo>
                    <a:pt x="0" y="0"/>
                  </a:lnTo>
                  <a:close/>
                </a:path>
              </a:pathLst>
            </a:custGeom>
            <a:blipFill>
              <a:blip r:embed="rId11"/>
              <a:stretch>
                <a:fillRect l="0" t="0" r="-1366" b="4"/>
              </a:stretch>
            </a:blipFill>
          </p:spPr>
        </p:sp>
      </p:grpSp>
      <p:grpSp>
        <p:nvGrpSpPr>
          <p:cNvPr name="Group 19" id="19"/>
          <p:cNvGrpSpPr>
            <a:grpSpLocks noChangeAspect="true"/>
          </p:cNvGrpSpPr>
          <p:nvPr/>
        </p:nvGrpSpPr>
        <p:grpSpPr>
          <a:xfrm rot="0">
            <a:off x="14325807" y="3129580"/>
            <a:ext cx="3826718" cy="1425756"/>
            <a:chOff x="0" y="0"/>
            <a:chExt cx="4098992" cy="1527200"/>
          </a:xfrm>
        </p:grpSpPr>
        <p:sp>
          <p:nvSpPr>
            <p:cNvPr name="Freeform 20" id="20"/>
            <p:cNvSpPr/>
            <p:nvPr/>
          </p:nvSpPr>
          <p:spPr>
            <a:xfrm flipH="false" flipV="false" rot="0">
              <a:off x="0" y="0"/>
              <a:ext cx="4099052" cy="1527175"/>
            </a:xfrm>
            <a:custGeom>
              <a:avLst/>
              <a:gdLst/>
              <a:ahLst/>
              <a:cxnLst/>
              <a:rect r="r" b="b" t="t" l="l"/>
              <a:pathLst>
                <a:path h="1527175" w="4099052">
                  <a:moveTo>
                    <a:pt x="0" y="0"/>
                  </a:moveTo>
                  <a:lnTo>
                    <a:pt x="4099052" y="0"/>
                  </a:lnTo>
                  <a:lnTo>
                    <a:pt x="4099052" y="1527175"/>
                  </a:lnTo>
                  <a:lnTo>
                    <a:pt x="0" y="1527175"/>
                  </a:lnTo>
                  <a:lnTo>
                    <a:pt x="0" y="0"/>
                  </a:lnTo>
                  <a:close/>
                </a:path>
              </a:pathLst>
            </a:custGeom>
            <a:blipFill>
              <a:blip r:embed="rId12"/>
              <a:stretch>
                <a:fillRect l="-15787" t="0" r="1" b="-2"/>
              </a:stretch>
            </a:blipFill>
          </p:spPr>
        </p:sp>
      </p:grpSp>
      <p:grpSp>
        <p:nvGrpSpPr>
          <p:cNvPr name="Group 21" id="21"/>
          <p:cNvGrpSpPr/>
          <p:nvPr/>
        </p:nvGrpSpPr>
        <p:grpSpPr>
          <a:xfrm rot="0">
            <a:off x="3350808" y="4302400"/>
            <a:ext cx="2678850" cy="788250"/>
            <a:chOff x="0" y="0"/>
            <a:chExt cx="3571800" cy="1051000"/>
          </a:xfrm>
        </p:grpSpPr>
        <p:sp>
          <p:nvSpPr>
            <p:cNvPr name="Freeform 22" id="22"/>
            <p:cNvSpPr/>
            <p:nvPr/>
          </p:nvSpPr>
          <p:spPr>
            <a:xfrm flipH="false" flipV="false" rot="0">
              <a:off x="12700" y="12700"/>
              <a:ext cx="3546348" cy="1025652"/>
            </a:xfrm>
            <a:custGeom>
              <a:avLst/>
              <a:gdLst/>
              <a:ahLst/>
              <a:cxnLst/>
              <a:rect r="r" b="b" t="t" l="l"/>
              <a:pathLst>
                <a:path h="1025652" w="3546348">
                  <a:moveTo>
                    <a:pt x="0" y="0"/>
                  </a:moveTo>
                  <a:lnTo>
                    <a:pt x="3546348" y="0"/>
                  </a:lnTo>
                  <a:lnTo>
                    <a:pt x="3546348" y="1025652"/>
                  </a:lnTo>
                  <a:lnTo>
                    <a:pt x="0" y="1025652"/>
                  </a:lnTo>
                  <a:close/>
                </a:path>
              </a:pathLst>
            </a:custGeom>
            <a:solidFill>
              <a:srgbClr val="000000"/>
            </a:solidFill>
          </p:spPr>
        </p:sp>
        <p:sp>
          <p:nvSpPr>
            <p:cNvPr name="Freeform 23" id="23"/>
            <p:cNvSpPr/>
            <p:nvPr/>
          </p:nvSpPr>
          <p:spPr>
            <a:xfrm flipH="false" flipV="false" rot="0">
              <a:off x="0" y="0"/>
              <a:ext cx="3571748" cy="1051052"/>
            </a:xfrm>
            <a:custGeom>
              <a:avLst/>
              <a:gdLst/>
              <a:ahLst/>
              <a:cxnLst/>
              <a:rect r="r" b="b" t="t" l="l"/>
              <a:pathLst>
                <a:path h="1051052" w="3571748">
                  <a:moveTo>
                    <a:pt x="12700" y="0"/>
                  </a:moveTo>
                  <a:lnTo>
                    <a:pt x="3559048" y="0"/>
                  </a:lnTo>
                  <a:cubicBezTo>
                    <a:pt x="3566033" y="0"/>
                    <a:pt x="3571748" y="5715"/>
                    <a:pt x="3571748" y="12700"/>
                  </a:cubicBezTo>
                  <a:lnTo>
                    <a:pt x="3571748" y="1038352"/>
                  </a:lnTo>
                  <a:cubicBezTo>
                    <a:pt x="3571748" y="1045337"/>
                    <a:pt x="3566033" y="1051052"/>
                    <a:pt x="3559048" y="1051052"/>
                  </a:cubicBezTo>
                  <a:lnTo>
                    <a:pt x="12700" y="1051052"/>
                  </a:lnTo>
                  <a:cubicBezTo>
                    <a:pt x="5715" y="1051052"/>
                    <a:pt x="0" y="1045337"/>
                    <a:pt x="0" y="1038352"/>
                  </a:cubicBezTo>
                  <a:lnTo>
                    <a:pt x="0" y="12700"/>
                  </a:lnTo>
                  <a:cubicBezTo>
                    <a:pt x="0" y="5715"/>
                    <a:pt x="5715" y="0"/>
                    <a:pt x="12700" y="0"/>
                  </a:cubicBezTo>
                  <a:moveTo>
                    <a:pt x="12700" y="25400"/>
                  </a:moveTo>
                  <a:lnTo>
                    <a:pt x="12700" y="12700"/>
                  </a:lnTo>
                  <a:lnTo>
                    <a:pt x="25400" y="12700"/>
                  </a:lnTo>
                  <a:lnTo>
                    <a:pt x="25400" y="1038352"/>
                  </a:lnTo>
                  <a:lnTo>
                    <a:pt x="12700" y="1038352"/>
                  </a:lnTo>
                  <a:lnTo>
                    <a:pt x="12700" y="1025652"/>
                  </a:lnTo>
                  <a:lnTo>
                    <a:pt x="3559048" y="1025652"/>
                  </a:lnTo>
                  <a:lnTo>
                    <a:pt x="3559048" y="1038352"/>
                  </a:lnTo>
                  <a:lnTo>
                    <a:pt x="3546348" y="1038352"/>
                  </a:lnTo>
                  <a:lnTo>
                    <a:pt x="3546348" y="12700"/>
                  </a:lnTo>
                  <a:lnTo>
                    <a:pt x="3559048" y="12700"/>
                  </a:lnTo>
                  <a:lnTo>
                    <a:pt x="3559048" y="25400"/>
                  </a:lnTo>
                  <a:lnTo>
                    <a:pt x="12700" y="25400"/>
                  </a:lnTo>
                  <a:close/>
                </a:path>
              </a:pathLst>
            </a:custGeom>
            <a:solidFill>
              <a:srgbClr val="000000"/>
            </a:solidFill>
          </p:spPr>
        </p:sp>
      </p:grpSp>
      <p:grpSp>
        <p:nvGrpSpPr>
          <p:cNvPr name="Group 24" id="24"/>
          <p:cNvGrpSpPr>
            <a:grpSpLocks noChangeAspect="true"/>
          </p:cNvGrpSpPr>
          <p:nvPr/>
        </p:nvGrpSpPr>
        <p:grpSpPr>
          <a:xfrm rot="0">
            <a:off x="3484326" y="4528961"/>
            <a:ext cx="2445400" cy="283420"/>
            <a:chOff x="0" y="0"/>
            <a:chExt cx="3260533" cy="377893"/>
          </a:xfrm>
        </p:grpSpPr>
        <p:sp>
          <p:nvSpPr>
            <p:cNvPr name="Freeform 25" id="25"/>
            <p:cNvSpPr/>
            <p:nvPr/>
          </p:nvSpPr>
          <p:spPr>
            <a:xfrm flipH="false" flipV="false" rot="0">
              <a:off x="0" y="0"/>
              <a:ext cx="3260471" cy="377952"/>
            </a:xfrm>
            <a:custGeom>
              <a:avLst/>
              <a:gdLst/>
              <a:ahLst/>
              <a:cxnLst/>
              <a:rect r="r" b="b" t="t" l="l"/>
              <a:pathLst>
                <a:path h="377952" w="3260471">
                  <a:moveTo>
                    <a:pt x="0" y="0"/>
                  </a:moveTo>
                  <a:lnTo>
                    <a:pt x="3260471" y="0"/>
                  </a:lnTo>
                  <a:lnTo>
                    <a:pt x="3260471" y="377952"/>
                  </a:lnTo>
                  <a:lnTo>
                    <a:pt x="0" y="377952"/>
                  </a:lnTo>
                  <a:lnTo>
                    <a:pt x="0" y="0"/>
                  </a:lnTo>
                  <a:close/>
                </a:path>
              </a:pathLst>
            </a:custGeom>
            <a:blipFill>
              <a:blip r:embed="rId13"/>
              <a:stretch>
                <a:fillRect l="0" t="0" r="-1" b="2"/>
              </a:stretch>
            </a:blipFill>
          </p:spPr>
        </p:sp>
      </p:grpSp>
      <p:sp>
        <p:nvSpPr>
          <p:cNvPr name="AutoShape 26" id="26"/>
          <p:cNvSpPr/>
          <p:nvPr/>
        </p:nvSpPr>
        <p:spPr>
          <a:xfrm rot="16800">
            <a:off x="393252" y="1978271"/>
            <a:ext cx="17066004" cy="0"/>
          </a:xfrm>
          <a:prstGeom prst="line">
            <a:avLst/>
          </a:prstGeom>
          <a:ln cap="rnd" w="28575">
            <a:solidFill>
              <a:srgbClr val="7030A0"/>
            </a:solidFill>
            <a:prstDash val="solid"/>
            <a:headEnd type="none" len="sm" w="sm"/>
            <a:tailEnd type="none" len="sm" w="sm"/>
          </a:ln>
        </p:spPr>
      </p:sp>
      <p:grpSp>
        <p:nvGrpSpPr>
          <p:cNvPr name="Group 27" id="27"/>
          <p:cNvGrpSpPr>
            <a:grpSpLocks noChangeAspect="true"/>
          </p:cNvGrpSpPr>
          <p:nvPr/>
        </p:nvGrpSpPr>
        <p:grpSpPr>
          <a:xfrm rot="0">
            <a:off x="10676740" y="7425085"/>
            <a:ext cx="3853489" cy="1424490"/>
            <a:chOff x="0" y="0"/>
            <a:chExt cx="4136459" cy="1529093"/>
          </a:xfrm>
        </p:grpSpPr>
        <p:sp>
          <p:nvSpPr>
            <p:cNvPr name="Freeform 28" id="28"/>
            <p:cNvSpPr/>
            <p:nvPr/>
          </p:nvSpPr>
          <p:spPr>
            <a:xfrm flipH="false" flipV="false" rot="0">
              <a:off x="0" y="0"/>
              <a:ext cx="4136517" cy="1529080"/>
            </a:xfrm>
            <a:custGeom>
              <a:avLst/>
              <a:gdLst/>
              <a:ahLst/>
              <a:cxnLst/>
              <a:rect r="r" b="b" t="t" l="l"/>
              <a:pathLst>
                <a:path h="1529080" w="4136517">
                  <a:moveTo>
                    <a:pt x="0" y="0"/>
                  </a:moveTo>
                  <a:lnTo>
                    <a:pt x="4136517" y="0"/>
                  </a:lnTo>
                  <a:lnTo>
                    <a:pt x="4136517" y="1529080"/>
                  </a:lnTo>
                  <a:lnTo>
                    <a:pt x="0" y="1529080"/>
                  </a:lnTo>
                  <a:lnTo>
                    <a:pt x="0" y="0"/>
                  </a:lnTo>
                  <a:close/>
                </a:path>
              </a:pathLst>
            </a:custGeom>
            <a:blipFill>
              <a:blip r:embed="rId14"/>
              <a:stretch>
                <a:fillRect l="0" t="0" r="1" b="-12215"/>
              </a:stretch>
            </a:blipFill>
          </p:spPr>
        </p:sp>
      </p:grpSp>
      <p:grpSp>
        <p:nvGrpSpPr>
          <p:cNvPr name="Group 29" id="29"/>
          <p:cNvGrpSpPr>
            <a:grpSpLocks noChangeAspect="true"/>
          </p:cNvGrpSpPr>
          <p:nvPr/>
        </p:nvGrpSpPr>
        <p:grpSpPr>
          <a:xfrm rot="0">
            <a:off x="556960" y="2356393"/>
            <a:ext cx="2082600" cy="1693132"/>
            <a:chOff x="0" y="0"/>
            <a:chExt cx="2776800" cy="2257509"/>
          </a:xfrm>
        </p:grpSpPr>
        <p:sp>
          <p:nvSpPr>
            <p:cNvPr name="Freeform 30" id="30"/>
            <p:cNvSpPr/>
            <p:nvPr/>
          </p:nvSpPr>
          <p:spPr>
            <a:xfrm flipH="false" flipV="false" rot="0">
              <a:off x="0" y="0"/>
              <a:ext cx="2776855" cy="2257552"/>
            </a:xfrm>
            <a:custGeom>
              <a:avLst/>
              <a:gdLst/>
              <a:ahLst/>
              <a:cxnLst/>
              <a:rect r="r" b="b" t="t" l="l"/>
              <a:pathLst>
                <a:path h="2257552" w="2776855">
                  <a:moveTo>
                    <a:pt x="0" y="0"/>
                  </a:moveTo>
                  <a:lnTo>
                    <a:pt x="2776855" y="0"/>
                  </a:lnTo>
                  <a:lnTo>
                    <a:pt x="2776855" y="2257552"/>
                  </a:lnTo>
                  <a:lnTo>
                    <a:pt x="0" y="2257552"/>
                  </a:lnTo>
                  <a:lnTo>
                    <a:pt x="0" y="0"/>
                  </a:lnTo>
                  <a:close/>
                </a:path>
              </a:pathLst>
            </a:custGeom>
            <a:blipFill>
              <a:blip r:embed="rId15"/>
              <a:stretch>
                <a:fillRect l="0" t="0" r="1" b="-23000"/>
              </a:stretch>
            </a:blipFill>
          </p:spPr>
        </p:sp>
      </p:grpSp>
      <p:grpSp>
        <p:nvGrpSpPr>
          <p:cNvPr name="Group 31" id="31"/>
          <p:cNvGrpSpPr>
            <a:grpSpLocks noChangeAspect="true"/>
          </p:cNvGrpSpPr>
          <p:nvPr/>
        </p:nvGrpSpPr>
        <p:grpSpPr>
          <a:xfrm rot="0">
            <a:off x="3420190" y="6551160"/>
            <a:ext cx="4451574" cy="1108200"/>
            <a:chOff x="0" y="0"/>
            <a:chExt cx="5935432" cy="1477600"/>
          </a:xfrm>
        </p:grpSpPr>
        <p:sp>
          <p:nvSpPr>
            <p:cNvPr name="Freeform 32" id="32"/>
            <p:cNvSpPr/>
            <p:nvPr/>
          </p:nvSpPr>
          <p:spPr>
            <a:xfrm flipH="false" flipV="false" rot="0">
              <a:off x="0" y="0"/>
              <a:ext cx="5935472" cy="1477645"/>
            </a:xfrm>
            <a:custGeom>
              <a:avLst/>
              <a:gdLst/>
              <a:ahLst/>
              <a:cxnLst/>
              <a:rect r="r" b="b" t="t" l="l"/>
              <a:pathLst>
                <a:path h="1477645" w="5935472">
                  <a:moveTo>
                    <a:pt x="0" y="0"/>
                  </a:moveTo>
                  <a:lnTo>
                    <a:pt x="5935472" y="0"/>
                  </a:lnTo>
                  <a:lnTo>
                    <a:pt x="5935472" y="1477645"/>
                  </a:lnTo>
                  <a:lnTo>
                    <a:pt x="0" y="1477645"/>
                  </a:lnTo>
                  <a:lnTo>
                    <a:pt x="0" y="0"/>
                  </a:lnTo>
                  <a:close/>
                </a:path>
              </a:pathLst>
            </a:custGeom>
            <a:blipFill>
              <a:blip r:embed="rId16"/>
              <a:stretch>
                <a:fillRect l="0" t="0" r="0" b="3"/>
              </a:stretch>
            </a:blipFill>
          </p:spPr>
        </p:sp>
      </p:grpSp>
      <p:grpSp>
        <p:nvGrpSpPr>
          <p:cNvPr name="Group 33" id="33"/>
          <p:cNvGrpSpPr>
            <a:grpSpLocks noChangeAspect="true"/>
          </p:cNvGrpSpPr>
          <p:nvPr/>
        </p:nvGrpSpPr>
        <p:grpSpPr>
          <a:xfrm rot="0">
            <a:off x="8725777" y="9105399"/>
            <a:ext cx="4365386" cy="856500"/>
            <a:chOff x="0" y="0"/>
            <a:chExt cx="5820515" cy="1142000"/>
          </a:xfrm>
        </p:grpSpPr>
        <p:sp>
          <p:nvSpPr>
            <p:cNvPr name="Freeform 34" id="34"/>
            <p:cNvSpPr/>
            <p:nvPr/>
          </p:nvSpPr>
          <p:spPr>
            <a:xfrm flipH="false" flipV="false" rot="0">
              <a:off x="0" y="0"/>
              <a:ext cx="5820537" cy="1141984"/>
            </a:xfrm>
            <a:custGeom>
              <a:avLst/>
              <a:gdLst/>
              <a:ahLst/>
              <a:cxnLst/>
              <a:rect r="r" b="b" t="t" l="l"/>
              <a:pathLst>
                <a:path h="1141984" w="5820537">
                  <a:moveTo>
                    <a:pt x="0" y="0"/>
                  </a:moveTo>
                  <a:lnTo>
                    <a:pt x="5820537" y="0"/>
                  </a:lnTo>
                  <a:lnTo>
                    <a:pt x="5820537" y="1141984"/>
                  </a:lnTo>
                  <a:lnTo>
                    <a:pt x="0" y="1141984"/>
                  </a:lnTo>
                  <a:lnTo>
                    <a:pt x="0" y="0"/>
                  </a:lnTo>
                  <a:close/>
                </a:path>
              </a:pathLst>
            </a:custGeom>
            <a:blipFill>
              <a:blip r:embed="rId17"/>
              <a:stretch>
                <a:fillRect l="0" t="0" r="0" b="-1"/>
              </a:stretch>
            </a:blipFill>
          </p:spPr>
        </p:sp>
      </p:grpSp>
      <p:grpSp>
        <p:nvGrpSpPr>
          <p:cNvPr name="Group 35" id="35"/>
          <p:cNvGrpSpPr>
            <a:grpSpLocks noChangeAspect="true"/>
          </p:cNvGrpSpPr>
          <p:nvPr/>
        </p:nvGrpSpPr>
        <p:grpSpPr>
          <a:xfrm rot="0">
            <a:off x="10977409" y="4555336"/>
            <a:ext cx="2867750" cy="1246848"/>
            <a:chOff x="0" y="0"/>
            <a:chExt cx="3823667" cy="1662464"/>
          </a:xfrm>
        </p:grpSpPr>
        <p:sp>
          <p:nvSpPr>
            <p:cNvPr name="Freeform 36" id="36"/>
            <p:cNvSpPr/>
            <p:nvPr/>
          </p:nvSpPr>
          <p:spPr>
            <a:xfrm flipH="false" flipV="false" rot="0">
              <a:off x="0" y="0"/>
              <a:ext cx="3823716" cy="1662430"/>
            </a:xfrm>
            <a:custGeom>
              <a:avLst/>
              <a:gdLst/>
              <a:ahLst/>
              <a:cxnLst/>
              <a:rect r="r" b="b" t="t" l="l"/>
              <a:pathLst>
                <a:path h="1662430" w="3823716">
                  <a:moveTo>
                    <a:pt x="0" y="0"/>
                  </a:moveTo>
                  <a:lnTo>
                    <a:pt x="3823716" y="0"/>
                  </a:lnTo>
                  <a:lnTo>
                    <a:pt x="3823716" y="1662430"/>
                  </a:lnTo>
                  <a:lnTo>
                    <a:pt x="0" y="1662430"/>
                  </a:lnTo>
                  <a:lnTo>
                    <a:pt x="0" y="0"/>
                  </a:lnTo>
                  <a:close/>
                </a:path>
              </a:pathLst>
            </a:custGeom>
            <a:blipFill>
              <a:blip r:embed="rId18"/>
              <a:stretch>
                <a:fillRect l="0" t="0" r="1" b="-2"/>
              </a:stretch>
            </a:blipFill>
          </p:spPr>
        </p:sp>
      </p:grpSp>
      <p:grpSp>
        <p:nvGrpSpPr>
          <p:cNvPr name="Group 37" id="37"/>
          <p:cNvGrpSpPr>
            <a:grpSpLocks noChangeAspect="true"/>
          </p:cNvGrpSpPr>
          <p:nvPr/>
        </p:nvGrpSpPr>
        <p:grpSpPr>
          <a:xfrm rot="0">
            <a:off x="2967113" y="2245859"/>
            <a:ext cx="1914200" cy="1914200"/>
            <a:chOff x="0" y="0"/>
            <a:chExt cx="2552267" cy="2552267"/>
          </a:xfrm>
        </p:grpSpPr>
        <p:sp>
          <p:nvSpPr>
            <p:cNvPr name="Freeform 38" id="38"/>
            <p:cNvSpPr/>
            <p:nvPr/>
          </p:nvSpPr>
          <p:spPr>
            <a:xfrm flipH="false" flipV="false" rot="0">
              <a:off x="0" y="0"/>
              <a:ext cx="2552319" cy="2552319"/>
            </a:xfrm>
            <a:custGeom>
              <a:avLst/>
              <a:gdLst/>
              <a:ahLst/>
              <a:cxnLst/>
              <a:rect r="r" b="b" t="t" l="l"/>
              <a:pathLst>
                <a:path h="2552319" w="2552319">
                  <a:moveTo>
                    <a:pt x="0" y="0"/>
                  </a:moveTo>
                  <a:lnTo>
                    <a:pt x="2552319" y="0"/>
                  </a:lnTo>
                  <a:lnTo>
                    <a:pt x="2552319" y="2552319"/>
                  </a:lnTo>
                  <a:lnTo>
                    <a:pt x="0" y="2552319"/>
                  </a:lnTo>
                  <a:lnTo>
                    <a:pt x="0" y="0"/>
                  </a:lnTo>
                  <a:close/>
                </a:path>
              </a:pathLst>
            </a:custGeom>
            <a:blipFill>
              <a:blip r:embed="rId19"/>
              <a:stretch>
                <a:fillRect l="0" t="0" r="2" b="2"/>
              </a:stretch>
            </a:blipFill>
          </p:spPr>
        </p:sp>
      </p:grpSp>
      <p:grpSp>
        <p:nvGrpSpPr>
          <p:cNvPr name="Group 39" id="39"/>
          <p:cNvGrpSpPr>
            <a:grpSpLocks noChangeAspect="true"/>
          </p:cNvGrpSpPr>
          <p:nvPr/>
        </p:nvGrpSpPr>
        <p:grpSpPr>
          <a:xfrm rot="0">
            <a:off x="3484326" y="7876674"/>
            <a:ext cx="3102300" cy="1381626"/>
            <a:chOff x="0" y="0"/>
            <a:chExt cx="4136400" cy="1842168"/>
          </a:xfrm>
        </p:grpSpPr>
        <p:sp>
          <p:nvSpPr>
            <p:cNvPr name="Freeform 40" id="40"/>
            <p:cNvSpPr/>
            <p:nvPr/>
          </p:nvSpPr>
          <p:spPr>
            <a:xfrm flipH="false" flipV="false" rot="0">
              <a:off x="0" y="0"/>
              <a:ext cx="4136390" cy="1842135"/>
            </a:xfrm>
            <a:custGeom>
              <a:avLst/>
              <a:gdLst/>
              <a:ahLst/>
              <a:cxnLst/>
              <a:rect r="r" b="b" t="t" l="l"/>
              <a:pathLst>
                <a:path h="1842135" w="4136390">
                  <a:moveTo>
                    <a:pt x="0" y="0"/>
                  </a:moveTo>
                  <a:lnTo>
                    <a:pt x="4136390" y="0"/>
                  </a:lnTo>
                  <a:lnTo>
                    <a:pt x="4136390" y="1842135"/>
                  </a:lnTo>
                  <a:lnTo>
                    <a:pt x="0" y="1842135"/>
                  </a:lnTo>
                  <a:lnTo>
                    <a:pt x="0" y="0"/>
                  </a:lnTo>
                  <a:close/>
                </a:path>
              </a:pathLst>
            </a:custGeom>
            <a:blipFill>
              <a:blip r:embed="rId20"/>
              <a:stretch>
                <a:fillRect l="0" t="0" r="0" b="-1"/>
              </a:stretch>
            </a:blipFill>
          </p:spPr>
        </p:sp>
      </p:grpSp>
      <p:sp>
        <p:nvSpPr>
          <p:cNvPr name="Freeform 41" id="41"/>
          <p:cNvSpPr/>
          <p:nvPr/>
        </p:nvSpPr>
        <p:spPr>
          <a:xfrm flipH="false" flipV="false" rot="0">
            <a:off x="5315645" y="2513486"/>
            <a:ext cx="4250198" cy="949211"/>
          </a:xfrm>
          <a:custGeom>
            <a:avLst/>
            <a:gdLst/>
            <a:ahLst/>
            <a:cxnLst/>
            <a:rect r="r" b="b" t="t" l="l"/>
            <a:pathLst>
              <a:path h="949211" w="4250198">
                <a:moveTo>
                  <a:pt x="0" y="0"/>
                </a:moveTo>
                <a:lnTo>
                  <a:pt x="4250198" y="0"/>
                </a:lnTo>
                <a:lnTo>
                  <a:pt x="4250198" y="949210"/>
                </a:lnTo>
                <a:lnTo>
                  <a:pt x="0" y="949210"/>
                </a:lnTo>
                <a:lnTo>
                  <a:pt x="0" y="0"/>
                </a:lnTo>
                <a:close/>
              </a:path>
            </a:pathLst>
          </a:custGeom>
          <a:blipFill>
            <a:blip r:embed="rId21"/>
            <a:stretch>
              <a:fillRect l="0" t="0" r="0" b="0"/>
            </a:stretch>
          </a:blipFill>
        </p:spPr>
      </p:sp>
      <p:sp>
        <p:nvSpPr>
          <p:cNvPr name="Freeform 42" id="42"/>
          <p:cNvSpPr/>
          <p:nvPr/>
        </p:nvSpPr>
        <p:spPr>
          <a:xfrm flipH="false" flipV="false" rot="0">
            <a:off x="6586626" y="8126085"/>
            <a:ext cx="1935977" cy="1940829"/>
          </a:xfrm>
          <a:custGeom>
            <a:avLst/>
            <a:gdLst/>
            <a:ahLst/>
            <a:cxnLst/>
            <a:rect r="r" b="b" t="t" l="l"/>
            <a:pathLst>
              <a:path h="1940829" w="1935977">
                <a:moveTo>
                  <a:pt x="0" y="0"/>
                </a:moveTo>
                <a:lnTo>
                  <a:pt x="1935977" y="0"/>
                </a:lnTo>
                <a:lnTo>
                  <a:pt x="1935977" y="1940829"/>
                </a:lnTo>
                <a:lnTo>
                  <a:pt x="0" y="1940829"/>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43" id="43"/>
          <p:cNvSpPr/>
          <p:nvPr/>
        </p:nvSpPr>
        <p:spPr>
          <a:xfrm flipH="false" flipV="false" rot="0">
            <a:off x="14530228" y="4650890"/>
            <a:ext cx="2868380" cy="2601554"/>
          </a:xfrm>
          <a:custGeom>
            <a:avLst/>
            <a:gdLst/>
            <a:ahLst/>
            <a:cxnLst/>
            <a:rect r="r" b="b" t="t" l="l"/>
            <a:pathLst>
              <a:path h="2601554" w="2868380">
                <a:moveTo>
                  <a:pt x="0" y="0"/>
                </a:moveTo>
                <a:lnTo>
                  <a:pt x="2868381" y="0"/>
                </a:lnTo>
                <a:lnTo>
                  <a:pt x="2868381" y="2601554"/>
                </a:lnTo>
                <a:lnTo>
                  <a:pt x="0" y="2601554"/>
                </a:lnTo>
                <a:lnTo>
                  <a:pt x="0" y="0"/>
                </a:lnTo>
                <a:close/>
              </a:path>
            </a:pathLst>
          </a:custGeom>
          <a:blipFill>
            <a:blip r:embed="rId24"/>
            <a:stretch>
              <a:fillRect l="0" t="0" r="0" b="0"/>
            </a:stretch>
          </a:blipFill>
        </p:spPr>
      </p:sp>
      <p:sp>
        <p:nvSpPr>
          <p:cNvPr name="TextBox 44" id="44"/>
          <p:cNvSpPr txBox="true"/>
          <p:nvPr/>
        </p:nvSpPr>
        <p:spPr>
          <a:xfrm rot="0">
            <a:off x="521727" y="540425"/>
            <a:ext cx="15358950" cy="1095375"/>
          </a:xfrm>
          <a:prstGeom prst="rect">
            <a:avLst/>
          </a:prstGeom>
        </p:spPr>
        <p:txBody>
          <a:bodyPr anchor="t" rtlCol="false" tIns="0" lIns="0" bIns="0" rIns="0">
            <a:spAutoFit/>
          </a:bodyPr>
          <a:lstStyle/>
          <a:p>
            <a:pPr algn="l">
              <a:lnSpc>
                <a:spcPts val="7679"/>
              </a:lnSpc>
            </a:pPr>
            <a:r>
              <a:rPr lang="en-US" sz="6399" b="true">
                <a:solidFill>
                  <a:srgbClr val="7030A0"/>
                </a:solidFill>
                <a:latin typeface="Arial MT Pro Bold"/>
                <a:ea typeface="Arial MT Pro Bold"/>
                <a:cs typeface="Arial MT Pro Bold"/>
                <a:sym typeface="Arial MT Pro Bold"/>
              </a:rPr>
              <a:t>P</a:t>
            </a:r>
            <a:r>
              <a:rPr lang="en-US" sz="6399" b="true">
                <a:solidFill>
                  <a:srgbClr val="7030A0"/>
                </a:solidFill>
                <a:latin typeface="Arial MT Pro Bold"/>
                <a:ea typeface="Arial MT Pro Bold"/>
                <a:cs typeface="Arial MT Pro Bold"/>
                <a:sym typeface="Arial MT Pro Bold"/>
              </a:rPr>
              <a:t>revious Clients</a:t>
            </a:r>
            <a:r>
              <a:rPr lang="en-US" sz="6399">
                <a:solidFill>
                  <a:srgbClr val="7030A0"/>
                </a:solidFill>
                <a:latin typeface="Arial MT Pro"/>
                <a:ea typeface="Arial MT Pro"/>
                <a:cs typeface="Arial MT Pro"/>
                <a:sym typeface="Arial MT Pro"/>
              </a:rPr>
              <a:t> ✦</a:t>
            </a:r>
            <a:r>
              <a:rPr lang="en-US" sz="6399" b="true">
                <a:solidFill>
                  <a:srgbClr val="7030A0"/>
                </a:solidFill>
                <a:latin typeface="Arial MT Pro Bold"/>
                <a:ea typeface="Arial MT Pro Bold"/>
                <a:cs typeface="Arial MT Pro Bold"/>
                <a:sym typeface="Arial MT Pro Bold"/>
              </a:rPr>
              <a:t> </a:t>
            </a:r>
          </a:p>
        </p:txBody>
      </p:sp>
      <p:sp>
        <p:nvSpPr>
          <p:cNvPr name="Freeform 45" id="45"/>
          <p:cNvSpPr/>
          <p:nvPr/>
        </p:nvSpPr>
        <p:spPr>
          <a:xfrm flipH="false" flipV="false" rot="0">
            <a:off x="10676740" y="2411322"/>
            <a:ext cx="2069097" cy="1704044"/>
          </a:xfrm>
          <a:custGeom>
            <a:avLst/>
            <a:gdLst/>
            <a:ahLst/>
            <a:cxnLst/>
            <a:rect r="r" b="b" t="t" l="l"/>
            <a:pathLst>
              <a:path h="1704044" w="2069097">
                <a:moveTo>
                  <a:pt x="0" y="0"/>
                </a:moveTo>
                <a:lnTo>
                  <a:pt x="2069096" y="0"/>
                </a:lnTo>
                <a:lnTo>
                  <a:pt x="2069096" y="1704044"/>
                </a:lnTo>
                <a:lnTo>
                  <a:pt x="0" y="1704044"/>
                </a:lnTo>
                <a:lnTo>
                  <a:pt x="0" y="0"/>
                </a:lnTo>
                <a:close/>
              </a:path>
            </a:pathLst>
          </a:custGeom>
          <a:blipFill>
            <a:blip r:embed="rId25"/>
            <a:stretch>
              <a:fillRect l="0" t="-8837" r="0" b="-10965"/>
            </a:stretch>
          </a:blipFill>
        </p:spPr>
      </p:sp>
      <p:sp>
        <p:nvSpPr>
          <p:cNvPr name="Freeform 46" id="46"/>
          <p:cNvSpPr/>
          <p:nvPr/>
        </p:nvSpPr>
        <p:spPr>
          <a:xfrm flipH="false" flipV="false" rot="0">
            <a:off x="14483415" y="6814174"/>
            <a:ext cx="3511501" cy="2125001"/>
          </a:xfrm>
          <a:custGeom>
            <a:avLst/>
            <a:gdLst/>
            <a:ahLst/>
            <a:cxnLst/>
            <a:rect r="r" b="b" t="t" l="l"/>
            <a:pathLst>
              <a:path h="2125001" w="3511501">
                <a:moveTo>
                  <a:pt x="0" y="0"/>
                </a:moveTo>
                <a:lnTo>
                  <a:pt x="3511502" y="0"/>
                </a:lnTo>
                <a:lnTo>
                  <a:pt x="3511502" y="2125000"/>
                </a:lnTo>
                <a:lnTo>
                  <a:pt x="0" y="2125000"/>
                </a:lnTo>
                <a:lnTo>
                  <a:pt x="0" y="0"/>
                </a:lnTo>
                <a:close/>
              </a:path>
            </a:pathLst>
          </a:custGeom>
          <a:blipFill>
            <a:blip r:embed="rId26"/>
            <a:stretch>
              <a:fillRect l="0" t="-36718" r="0" b="-28528"/>
            </a:stretch>
          </a:blipFill>
        </p:spPr>
      </p:sp>
      <p:sp>
        <p:nvSpPr>
          <p:cNvPr name="Freeform 47" id="47" descr="Related image"/>
          <p:cNvSpPr/>
          <p:nvPr/>
        </p:nvSpPr>
        <p:spPr>
          <a:xfrm flipH="false" flipV="false" rot="0">
            <a:off x="3106399" y="5422241"/>
            <a:ext cx="3387881" cy="1274340"/>
          </a:xfrm>
          <a:custGeom>
            <a:avLst/>
            <a:gdLst/>
            <a:ahLst/>
            <a:cxnLst/>
            <a:rect r="r" b="b" t="t" l="l"/>
            <a:pathLst>
              <a:path h="1274340" w="3387881">
                <a:moveTo>
                  <a:pt x="0" y="0"/>
                </a:moveTo>
                <a:lnTo>
                  <a:pt x="3387881" y="0"/>
                </a:lnTo>
                <a:lnTo>
                  <a:pt x="3387881" y="1274340"/>
                </a:lnTo>
                <a:lnTo>
                  <a:pt x="0" y="1274340"/>
                </a:lnTo>
                <a:lnTo>
                  <a:pt x="0" y="0"/>
                </a:lnTo>
                <a:close/>
              </a:path>
            </a:pathLst>
          </a:custGeom>
          <a:blipFill>
            <a:blip r:embed="rId27"/>
            <a:stretch>
              <a:fillRect l="0" t="0" r="0" b="0"/>
            </a:stretch>
          </a:blipFill>
        </p:spPr>
      </p:sp>
      <p:sp>
        <p:nvSpPr>
          <p:cNvPr name="Freeform 48" id="48"/>
          <p:cNvSpPr/>
          <p:nvPr/>
        </p:nvSpPr>
        <p:spPr>
          <a:xfrm flipH="false" flipV="false" rot="0">
            <a:off x="6877383" y="3895796"/>
            <a:ext cx="3370359" cy="1444331"/>
          </a:xfrm>
          <a:custGeom>
            <a:avLst/>
            <a:gdLst/>
            <a:ahLst/>
            <a:cxnLst/>
            <a:rect r="r" b="b" t="t" l="l"/>
            <a:pathLst>
              <a:path h="1444331" w="3370359">
                <a:moveTo>
                  <a:pt x="0" y="0"/>
                </a:moveTo>
                <a:lnTo>
                  <a:pt x="3370359" y="0"/>
                </a:lnTo>
                <a:lnTo>
                  <a:pt x="3370359" y="1444330"/>
                </a:lnTo>
                <a:lnTo>
                  <a:pt x="0" y="1444330"/>
                </a:lnTo>
                <a:lnTo>
                  <a:pt x="0" y="0"/>
                </a:lnTo>
                <a:close/>
              </a:path>
            </a:pathLst>
          </a:custGeom>
          <a:blipFill>
            <a:blip r:embed="rId28"/>
            <a:stretch>
              <a:fillRect l="-6168" t="-33236" r="0" b="-25732"/>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404889" y="2421038"/>
            <a:ext cx="6729150" cy="8262375"/>
          </a:xfrm>
          <a:prstGeom prst="rect">
            <a:avLst/>
          </a:prstGeom>
        </p:spPr>
        <p:txBody>
          <a:bodyPr anchor="t" rtlCol="false" tIns="0" lIns="0" bIns="0" rIns="0">
            <a:spAutoFit/>
          </a:bodyPr>
          <a:lstStyle/>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For Non-Accountants: </a:t>
            </a:r>
          </a:p>
          <a:p>
            <a:pPr algn="l">
              <a:lnSpc>
                <a:spcPts val="2640"/>
              </a:lnSpc>
            </a:pPr>
            <a:r>
              <a:rPr lang="en-US" sz="2200">
                <a:solidFill>
                  <a:srgbClr val="000000"/>
                </a:solidFill>
                <a:latin typeface="Arial MT Pro"/>
                <a:ea typeface="Arial MT Pro"/>
                <a:cs typeface="Arial MT Pro"/>
                <a:sym typeface="Arial MT Pro"/>
              </a:rPr>
              <a:t>Learn how revenues and costs flow through the books of any organization.  Managers should have a robust understanding of the implications of their decisions.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Financial reporting has more meaning and impact in the organization</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Budgeting Process: </a:t>
            </a:r>
            <a:r>
              <a:rPr lang="en-US" sz="2200">
                <a:solidFill>
                  <a:srgbClr val="000000"/>
                </a:solidFill>
                <a:latin typeface="Arial MT Pro"/>
                <a:ea typeface="Arial MT Pro"/>
                <a:cs typeface="Arial MT Pro"/>
                <a:sym typeface="Arial MT Pro"/>
              </a:rPr>
              <a:t>Understanding a budget and how to put it together, will enable better management across the organization.</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sz="2200">
                <a:solidFill>
                  <a:srgbClr val="4472C4"/>
                </a:solidFill>
                <a:latin typeface="Arial MT Pro"/>
                <a:ea typeface="Arial MT Pro"/>
                <a:cs typeface="Arial MT Pro"/>
                <a:sym typeface="Arial MT Pro"/>
              </a:rPr>
              <a:t>I</a:t>
            </a:r>
            <a:r>
              <a:rPr lang="en-US" sz="2200">
                <a:solidFill>
                  <a:srgbClr val="000000"/>
                </a:solidFill>
                <a:latin typeface="Arial MT Pro"/>
                <a:ea typeface="Arial MT Pro"/>
                <a:cs typeface="Arial MT Pro"/>
                <a:sym typeface="Arial MT Pro"/>
              </a:rPr>
              <a:t>ncreased buy-in and understanding of financial goals</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Cost Management: </a:t>
            </a:r>
            <a:r>
              <a:rPr lang="en-US" sz="2200">
                <a:solidFill>
                  <a:srgbClr val="000000"/>
                </a:solidFill>
                <a:latin typeface="Arial MT Pro"/>
                <a:ea typeface="Arial MT Pro"/>
                <a:cs typeface="Arial MT Pro"/>
                <a:sym typeface="Arial MT Pro"/>
              </a:rPr>
              <a:t>Strategies for a more effective and efficient cost structure.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sz="2200">
                <a:solidFill>
                  <a:srgbClr val="000000"/>
                </a:solidFill>
                <a:latin typeface="Arial MT Pro"/>
                <a:ea typeface="Arial MT Pro"/>
                <a:cs typeface="Arial MT Pro"/>
                <a:sym typeface="Arial MT Pro"/>
              </a:rPr>
              <a:t>Increased awareness and efficiency across the organization</a:t>
            </a:r>
          </a:p>
          <a:p>
            <a:pPr algn="l">
              <a:lnSpc>
                <a:spcPts val="2640"/>
              </a:lnSpc>
            </a:pPr>
          </a:p>
          <a:p>
            <a:pPr algn="l">
              <a:lnSpc>
                <a:spcPts val="2640"/>
              </a:lnSpc>
            </a:pPr>
            <a:r>
              <a:rPr lang="en-US" sz="2200">
                <a:solidFill>
                  <a:srgbClr val="000000"/>
                </a:solidFill>
                <a:latin typeface="Arial MT Pro"/>
                <a:ea typeface="Arial MT Pro"/>
                <a:cs typeface="Arial MT Pro"/>
                <a:sym typeface="Arial MT Pro"/>
              </a:rPr>
              <a:t> </a:t>
            </a:r>
          </a:p>
          <a:p>
            <a:pPr algn="l">
              <a:lnSpc>
                <a:spcPts val="2640"/>
              </a:lnSpc>
            </a:pPr>
          </a:p>
        </p:txBody>
      </p:sp>
      <p:sp>
        <p:nvSpPr>
          <p:cNvPr name="TextBox 4" id="4"/>
          <p:cNvSpPr txBox="true"/>
          <p:nvPr/>
        </p:nvSpPr>
        <p:spPr>
          <a:xfrm rot="0">
            <a:off x="8313049" y="1681642"/>
            <a:ext cx="9150150" cy="8240775"/>
          </a:xfrm>
          <a:prstGeom prst="rect">
            <a:avLst/>
          </a:prstGeom>
        </p:spPr>
        <p:txBody>
          <a:bodyPr anchor="t" rtlCol="false" tIns="0" lIns="0" bIns="0" rIns="0">
            <a:spAutoFit/>
          </a:bodyPr>
          <a:lstStyle/>
          <a:p>
            <a:pPr algn="l">
              <a:lnSpc>
                <a:spcPts val="2640"/>
              </a:lnSpc>
            </a:pPr>
          </a:p>
          <a:p>
            <a:pPr algn="l">
              <a:lnSpc>
                <a:spcPts val="2640"/>
              </a:lnSpc>
            </a:pP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Cost allocations: </a:t>
            </a:r>
          </a:p>
          <a:p>
            <a:pPr algn="l">
              <a:lnSpc>
                <a:spcPts val="2640"/>
              </a:lnSpc>
            </a:pPr>
            <a:r>
              <a:rPr lang="en-US" sz="2200">
                <a:solidFill>
                  <a:srgbClr val="000000"/>
                </a:solidFill>
                <a:latin typeface="Arial MT Pro"/>
                <a:ea typeface="Arial MT Pro"/>
                <a:cs typeface="Arial MT Pro"/>
                <a:sym typeface="Arial MT Pro"/>
              </a:rPr>
              <a:t>Understanding how costs get distributed, understanding your fully loaded cost of operations to more effectively manage them.</a:t>
            </a:r>
          </a:p>
          <a:p>
            <a:pPr algn="l">
              <a:lnSpc>
                <a:spcPts val="2640"/>
              </a:lnSpc>
            </a:pPr>
            <a:r>
              <a:rPr lang="en-US" b="true" sz="2200">
                <a:solidFill>
                  <a:srgbClr val="4472C4"/>
                </a:solidFill>
                <a:latin typeface="Arial MT Pro Bold"/>
                <a:ea typeface="Arial MT Pro Bold"/>
                <a:cs typeface="Arial MT Pro Bold"/>
                <a:sym typeface="Arial MT Pro Bold"/>
              </a:rPr>
              <a:t>Results:</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Reduced friction between areas increases cooperation</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Customer profitability:  </a:t>
            </a:r>
          </a:p>
          <a:p>
            <a:pPr algn="l">
              <a:lnSpc>
                <a:spcPts val="2640"/>
              </a:lnSpc>
            </a:pPr>
            <a:r>
              <a:rPr lang="en-US" sz="2200">
                <a:solidFill>
                  <a:srgbClr val="000000"/>
                </a:solidFill>
                <a:latin typeface="Arial MT Pro"/>
                <a:ea typeface="Arial MT Pro"/>
                <a:cs typeface="Arial MT Pro"/>
                <a:sym typeface="Arial MT Pro"/>
              </a:rPr>
              <a:t>Which customers are actually profitable and by what margin.</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sz="2200">
                <a:solidFill>
                  <a:srgbClr val="000000"/>
                </a:solidFill>
                <a:latin typeface="Arial MT Pro"/>
                <a:ea typeface="Arial MT Pro"/>
                <a:cs typeface="Arial MT Pro"/>
                <a:sym typeface="Arial MT Pro"/>
              </a:rPr>
              <a:t>True understanding of you best customers, better customer engagement</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Product Profitability:  </a:t>
            </a:r>
          </a:p>
          <a:p>
            <a:pPr algn="l">
              <a:lnSpc>
                <a:spcPts val="2640"/>
              </a:lnSpc>
            </a:pPr>
            <a:r>
              <a:rPr lang="en-US" sz="2200">
                <a:solidFill>
                  <a:srgbClr val="000000"/>
                </a:solidFill>
                <a:latin typeface="Arial MT Pro"/>
                <a:ea typeface="Arial MT Pro"/>
                <a:cs typeface="Arial MT Pro"/>
                <a:sym typeface="Arial MT Pro"/>
              </a:rPr>
              <a:t>Which products are actually profitable and by what margin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sz="2200">
                <a:solidFill>
                  <a:srgbClr val="000000"/>
                </a:solidFill>
                <a:latin typeface="Arial MT Pro"/>
                <a:ea typeface="Arial MT Pro"/>
                <a:cs typeface="Arial MT Pro"/>
                <a:sym typeface="Arial MT Pro"/>
              </a:rPr>
              <a:t>True understanding of your product offerings, better pricing strategy</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Model design (Excel):  </a:t>
            </a:r>
          </a:p>
          <a:p>
            <a:pPr algn="l">
              <a:lnSpc>
                <a:spcPts val="2640"/>
              </a:lnSpc>
            </a:pPr>
            <a:r>
              <a:rPr lang="en-US" sz="2200">
                <a:solidFill>
                  <a:srgbClr val="000000"/>
                </a:solidFill>
                <a:latin typeface="Arial MT Pro"/>
                <a:ea typeface="Arial MT Pro"/>
                <a:cs typeface="Arial MT Pro"/>
                <a:sym typeface="Arial MT Pro"/>
              </a:rPr>
              <a:t>An excel training and how to build and structure a models use in business.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sz="2200">
                <a:solidFill>
                  <a:srgbClr val="000000"/>
                </a:solidFill>
                <a:latin typeface="Arial MT Pro"/>
                <a:ea typeface="Arial MT Pro"/>
                <a:cs typeface="Arial MT Pro"/>
                <a:sym typeface="Arial MT Pro"/>
              </a:rPr>
              <a:t>More analytical employee decision making</a:t>
            </a:r>
          </a:p>
          <a:p>
            <a:pPr algn="l">
              <a:lnSpc>
                <a:spcPts val="2640"/>
              </a:lnSpc>
            </a:pPr>
          </a:p>
        </p:txBody>
      </p:sp>
      <p:sp>
        <p:nvSpPr>
          <p:cNvPr name="TextBox 5" id="5"/>
          <p:cNvSpPr txBox="true"/>
          <p:nvPr/>
        </p:nvSpPr>
        <p:spPr>
          <a:xfrm rot="0">
            <a:off x="420179" y="1799906"/>
            <a:ext cx="5817150" cy="609525"/>
          </a:xfrm>
          <a:prstGeom prst="rect">
            <a:avLst/>
          </a:prstGeom>
        </p:spPr>
        <p:txBody>
          <a:bodyPr anchor="t" rtlCol="false" tIns="0" lIns="0" bIns="0" rIns="0">
            <a:spAutoFit/>
          </a:bodyPr>
          <a:lstStyle/>
          <a:p>
            <a:pPr algn="l">
              <a:lnSpc>
                <a:spcPts val="3024"/>
              </a:lnSpc>
            </a:pPr>
            <a:r>
              <a:rPr lang="en-US" sz="2799">
                <a:solidFill>
                  <a:srgbClr val="000000"/>
                </a:solidFill>
                <a:latin typeface="Arial MT Pro"/>
                <a:ea typeface="Arial MT Pro"/>
                <a:cs typeface="Arial MT Pro"/>
                <a:sym typeface="Arial MT Pro"/>
              </a:rPr>
              <a:t>Accounting: For Non-Accountants</a:t>
            </a:r>
          </a:p>
        </p:txBody>
      </p:sp>
      <p:sp>
        <p:nvSpPr>
          <p:cNvPr name="TextBox 6" id="6"/>
          <p:cNvSpPr txBox="true"/>
          <p:nvPr/>
        </p:nvSpPr>
        <p:spPr>
          <a:xfrm rot="0">
            <a:off x="420179" y="598689"/>
            <a:ext cx="17179350" cy="894969"/>
          </a:xfrm>
          <a:prstGeom prst="rect">
            <a:avLst/>
          </a:prstGeom>
        </p:spPr>
        <p:txBody>
          <a:bodyPr anchor="t" rtlCol="false" tIns="0" lIns="0" bIns="0" rIns="0">
            <a:spAutoFit/>
          </a:bodyPr>
          <a:lstStyle/>
          <a:p>
            <a:pPr algn="l">
              <a:lnSpc>
                <a:spcPts val="6048"/>
              </a:lnSpc>
            </a:pPr>
            <a:r>
              <a:rPr lang="en-US" b="true" sz="5599">
                <a:solidFill>
                  <a:srgbClr val="7030A0"/>
                </a:solidFill>
                <a:latin typeface="Arial MT Pro Bold"/>
                <a:ea typeface="Arial MT Pro Bold"/>
                <a:cs typeface="Arial MT Pro Bold"/>
                <a:sym typeface="Arial MT Pro Bold"/>
              </a:rPr>
              <a:t>E</a:t>
            </a:r>
            <a:r>
              <a:rPr lang="en-US" b="true" sz="5599">
                <a:solidFill>
                  <a:srgbClr val="7030A0"/>
                </a:solidFill>
                <a:latin typeface="Arial MT Pro Bold"/>
                <a:ea typeface="Arial MT Pro Bold"/>
                <a:cs typeface="Arial MT Pro Bold"/>
                <a:sym typeface="Arial MT Pro Bold"/>
              </a:rPr>
              <a:t>xamples Of Previously Delivered Courses</a:t>
            </a:r>
            <a:r>
              <a:rPr lang="en-US" sz="5599">
                <a:solidFill>
                  <a:srgbClr val="7030A0"/>
                </a:solidFill>
                <a:latin typeface="Arial MT Pro"/>
                <a:ea typeface="Arial MT Pro"/>
                <a:cs typeface="Arial MT Pro"/>
                <a:sym typeface="Arial MT Pro"/>
              </a:rPr>
              <a:t>✦</a:t>
            </a:r>
          </a:p>
        </p:txBody>
      </p:sp>
      <p:sp>
        <p:nvSpPr>
          <p:cNvPr name="AutoShape 7" id="7"/>
          <p:cNvSpPr/>
          <p:nvPr/>
        </p:nvSpPr>
        <p:spPr>
          <a:xfrm rot="16800">
            <a:off x="393252" y="1521071"/>
            <a:ext cx="17066004" cy="0"/>
          </a:xfrm>
          <a:prstGeom prst="line">
            <a:avLst/>
          </a:prstGeom>
          <a:ln cap="rnd" w="28575">
            <a:solidFill>
              <a:srgbClr val="7030A0"/>
            </a:solidFill>
            <a:prstDash val="solid"/>
            <a:headEnd type="none" len="sm" w="sm"/>
            <a:tailEnd type="none" len="sm" w="sm"/>
          </a:ln>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214808" y="363160"/>
            <a:ext cx="17877750" cy="894969"/>
          </a:xfrm>
          <a:prstGeom prst="rect">
            <a:avLst/>
          </a:prstGeom>
        </p:spPr>
        <p:txBody>
          <a:bodyPr anchor="t" rtlCol="false" tIns="0" lIns="0" bIns="0" rIns="0">
            <a:spAutoFit/>
          </a:bodyPr>
          <a:lstStyle/>
          <a:p>
            <a:pPr algn="l">
              <a:lnSpc>
                <a:spcPts val="6048"/>
              </a:lnSpc>
            </a:pPr>
            <a:r>
              <a:rPr lang="en-US" sz="5599" b="true">
                <a:solidFill>
                  <a:srgbClr val="7030A0"/>
                </a:solidFill>
                <a:latin typeface="Arial MT Pro Bold"/>
                <a:ea typeface="Arial MT Pro Bold"/>
                <a:cs typeface="Arial MT Pro Bold"/>
                <a:sym typeface="Arial MT Pro Bold"/>
              </a:rPr>
              <a:t> Finance For People Who Don’t Love Financials</a:t>
            </a:r>
            <a:r>
              <a:rPr lang="en-US" sz="5599">
                <a:solidFill>
                  <a:srgbClr val="7030A0"/>
                </a:solidFill>
                <a:latin typeface="Arial MT Pro"/>
                <a:ea typeface="Arial MT Pro"/>
                <a:cs typeface="Arial MT Pro"/>
                <a:sym typeface="Arial MT Pro"/>
              </a:rPr>
              <a:t>✦</a:t>
            </a:r>
            <a:r>
              <a:rPr lang="en-US" sz="5599" b="true">
                <a:solidFill>
                  <a:srgbClr val="7030A0"/>
                </a:solidFill>
                <a:latin typeface="Arial MT Pro Bold"/>
                <a:ea typeface="Arial MT Pro Bold"/>
                <a:cs typeface="Arial MT Pro Bold"/>
                <a:sym typeface="Arial MT Pro Bold"/>
              </a:rPr>
              <a:t> </a:t>
            </a:r>
          </a:p>
        </p:txBody>
      </p:sp>
      <p:sp>
        <p:nvSpPr>
          <p:cNvPr name="TextBox 4" id="4"/>
          <p:cNvSpPr txBox="true"/>
          <p:nvPr/>
        </p:nvSpPr>
        <p:spPr>
          <a:xfrm rot="0">
            <a:off x="381953" y="1418400"/>
            <a:ext cx="8604150" cy="5864775"/>
          </a:xfrm>
          <a:prstGeom prst="rect">
            <a:avLst/>
          </a:prstGeom>
        </p:spPr>
        <p:txBody>
          <a:bodyPr anchor="t" rtlCol="false" tIns="0" lIns="0" bIns="0" rIns="0">
            <a:spAutoFit/>
          </a:bodyPr>
          <a:lstStyle/>
          <a:p>
            <a:pPr algn="l">
              <a:lnSpc>
                <a:spcPts val="2640"/>
              </a:lnSpc>
            </a:pPr>
            <a:r>
              <a:rPr lang="en-US" b="true" sz="2200">
                <a:solidFill>
                  <a:srgbClr val="000000"/>
                </a:solidFill>
                <a:latin typeface="Arial MT Pro Bold"/>
                <a:ea typeface="Arial MT Pro Bold"/>
                <a:cs typeface="Arial MT Pro Bold"/>
                <a:sym typeface="Arial MT Pro Bold"/>
              </a:rPr>
              <a:t>Cash Management:  </a:t>
            </a:r>
          </a:p>
          <a:p>
            <a:pPr algn="l">
              <a:lnSpc>
                <a:spcPts val="2640"/>
              </a:lnSpc>
            </a:pPr>
            <a:r>
              <a:rPr lang="en-US" sz="2200">
                <a:solidFill>
                  <a:srgbClr val="000000"/>
                </a:solidFill>
                <a:latin typeface="Arial MT Pro"/>
                <a:ea typeface="Arial MT Pro"/>
                <a:cs typeface="Arial MT Pro"/>
                <a:sym typeface="Arial MT Pro"/>
              </a:rPr>
              <a:t>Managing your cash, budgeting, forecasting, models and how to manage the cash effectively.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Cash flow impact is understood and managed</a:t>
            </a:r>
          </a:p>
          <a:p>
            <a:pPr algn="l">
              <a:lnSpc>
                <a:spcPts val="2640"/>
              </a:lnSpc>
            </a:pPr>
            <a:r>
              <a:rPr lang="en-US" sz="2200">
                <a:solidFill>
                  <a:srgbClr val="000000"/>
                </a:solidFill>
                <a:latin typeface="Arial MT Pro"/>
                <a:ea typeface="Arial MT Pro"/>
                <a:cs typeface="Arial MT Pro"/>
                <a:sym typeface="Arial MT Pro"/>
              </a:rPr>
              <a:t>	</a:t>
            </a:r>
          </a:p>
          <a:p>
            <a:pPr algn="l">
              <a:lnSpc>
                <a:spcPts val="2640"/>
              </a:lnSpc>
            </a:pPr>
            <a:r>
              <a:rPr lang="en-US" b="true" sz="2200">
                <a:solidFill>
                  <a:srgbClr val="000000"/>
                </a:solidFill>
                <a:latin typeface="Arial MT Pro Bold"/>
                <a:ea typeface="Arial MT Pro Bold"/>
                <a:cs typeface="Arial MT Pro Bold"/>
                <a:sym typeface="Arial MT Pro Bold"/>
              </a:rPr>
              <a:t>Balance Sheet Management:</a:t>
            </a:r>
          </a:p>
          <a:p>
            <a:pPr algn="l">
              <a:lnSpc>
                <a:spcPts val="2640"/>
              </a:lnSpc>
            </a:pPr>
            <a:r>
              <a:rPr lang="en-US" sz="2200">
                <a:solidFill>
                  <a:srgbClr val="000000"/>
                </a:solidFill>
                <a:latin typeface="Arial MT Pro"/>
                <a:ea typeface="Arial MT Pro"/>
                <a:cs typeface="Arial MT Pro"/>
                <a:sym typeface="Arial MT Pro"/>
              </a:rPr>
              <a:t>Asset and liability management includes: timing of receipts and payments, modeling for efficiency, options for flexibility.</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Better understanding of how value is created and captured</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Due Diligence Methods:</a:t>
            </a:r>
          </a:p>
          <a:p>
            <a:pPr algn="l">
              <a:lnSpc>
                <a:spcPts val="2640"/>
              </a:lnSpc>
            </a:pPr>
            <a:r>
              <a:rPr lang="en-US" sz="2200">
                <a:solidFill>
                  <a:srgbClr val="000000"/>
                </a:solidFill>
                <a:latin typeface="Arial MT Pro"/>
                <a:ea typeface="Arial MT Pro"/>
                <a:cs typeface="Arial MT Pro"/>
                <a:sym typeface="Arial MT Pro"/>
              </a:rPr>
              <a:t>How to look at an acquisition in light of what it brings to your financial results.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Better decision-making</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Synergy Modeling and Capture:</a:t>
            </a:r>
          </a:p>
          <a:p>
            <a:pPr algn="l">
              <a:lnSpc>
                <a:spcPts val="2640"/>
              </a:lnSpc>
            </a:pPr>
            <a:r>
              <a:rPr lang="en-US" sz="2200">
                <a:solidFill>
                  <a:srgbClr val="000000"/>
                </a:solidFill>
                <a:latin typeface="Arial MT Pro"/>
                <a:ea typeface="Arial MT Pro"/>
                <a:cs typeface="Arial MT Pro"/>
                <a:sym typeface="Arial MT Pro"/>
              </a:rPr>
              <a:t>In an acquisition or merger.. how to capture the most cost savings in the combined organization</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Better performance</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Finding a strategic investor/partner:</a:t>
            </a:r>
          </a:p>
          <a:p>
            <a:pPr algn="l">
              <a:lnSpc>
                <a:spcPts val="2640"/>
              </a:lnSpc>
            </a:pPr>
            <a:r>
              <a:rPr lang="en-US" sz="2200">
                <a:solidFill>
                  <a:srgbClr val="000000"/>
                </a:solidFill>
                <a:latin typeface="Arial MT Pro"/>
                <a:ea typeface="Arial MT Pro"/>
                <a:cs typeface="Arial MT Pro"/>
                <a:sym typeface="Arial MT Pro"/>
              </a:rPr>
              <a:t>Investors and partners are not made the same.  Which one is right for you?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Effective partnering...from the start</a:t>
            </a:r>
          </a:p>
          <a:p>
            <a:pPr algn="l">
              <a:lnSpc>
                <a:spcPts val="2640"/>
              </a:lnSpc>
            </a:pPr>
          </a:p>
        </p:txBody>
      </p:sp>
      <p:sp>
        <p:nvSpPr>
          <p:cNvPr name="TextBox 5" id="5"/>
          <p:cNvSpPr txBox="true"/>
          <p:nvPr/>
        </p:nvSpPr>
        <p:spPr>
          <a:xfrm rot="0">
            <a:off x="9153683" y="1418382"/>
            <a:ext cx="9219750" cy="8918175"/>
          </a:xfrm>
          <a:prstGeom prst="rect">
            <a:avLst/>
          </a:prstGeom>
        </p:spPr>
        <p:txBody>
          <a:bodyPr anchor="t" rtlCol="false" tIns="0" lIns="0" bIns="0" rIns="0">
            <a:spAutoFit/>
          </a:bodyPr>
          <a:lstStyle/>
          <a:p>
            <a:pPr algn="l">
              <a:lnSpc>
                <a:spcPts val="2640"/>
              </a:lnSpc>
            </a:pPr>
            <a:r>
              <a:rPr lang="en-US" b="true" sz="2200">
                <a:solidFill>
                  <a:srgbClr val="000000"/>
                </a:solidFill>
                <a:latin typeface="Arial MT Pro Bold"/>
                <a:ea typeface="Arial MT Pro Bold"/>
                <a:cs typeface="Arial MT Pro Bold"/>
                <a:sym typeface="Arial MT Pro Bold"/>
              </a:rPr>
              <a:t>Compensation:  </a:t>
            </a:r>
          </a:p>
          <a:p>
            <a:pPr algn="l">
              <a:lnSpc>
                <a:spcPts val="2640"/>
              </a:lnSpc>
            </a:pPr>
            <a:r>
              <a:rPr lang="en-US" sz="2200">
                <a:solidFill>
                  <a:srgbClr val="000000"/>
                </a:solidFill>
                <a:latin typeface="Arial MT Pro"/>
                <a:ea typeface="Arial MT Pro"/>
                <a:cs typeface="Arial MT Pro"/>
                <a:sym typeface="Arial MT Pro"/>
              </a:rPr>
              <a:t>Structures - Incentives, splits and benchmarking, Performance indicators and tracking.</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Alignment between goals and compensation</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Real Estate Operations:  </a:t>
            </a:r>
          </a:p>
          <a:p>
            <a:pPr algn="l">
              <a:lnSpc>
                <a:spcPts val="2640"/>
              </a:lnSpc>
            </a:pPr>
            <a:r>
              <a:rPr lang="en-US" sz="2200">
                <a:solidFill>
                  <a:srgbClr val="000000"/>
                </a:solidFill>
                <a:latin typeface="Arial MT Pro"/>
                <a:ea typeface="Arial MT Pro"/>
                <a:cs typeface="Arial MT Pro"/>
                <a:sym typeface="Arial MT Pro"/>
              </a:rPr>
              <a:t>How a broker operation works - maximizing your profits, structuring a deal.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Understanding how the business works...end-to-end</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Banking Operations </a:t>
            </a:r>
            <a:r>
              <a:rPr lang="en-US" sz="2200">
                <a:solidFill>
                  <a:srgbClr val="000000"/>
                </a:solidFill>
                <a:latin typeface="Arial MT Pro"/>
                <a:ea typeface="Arial MT Pro"/>
                <a:cs typeface="Arial MT Pro"/>
                <a:sym typeface="Arial MT Pro"/>
              </a:rPr>
              <a:t> </a:t>
            </a:r>
          </a:p>
          <a:p>
            <a:pPr algn="l">
              <a:lnSpc>
                <a:spcPts val="2640"/>
              </a:lnSpc>
            </a:pPr>
            <a:r>
              <a:rPr lang="en-US" sz="2200">
                <a:solidFill>
                  <a:srgbClr val="000000"/>
                </a:solidFill>
                <a:latin typeface="Arial MT Pro"/>
                <a:ea typeface="Arial MT Pro"/>
                <a:cs typeface="Arial MT Pro"/>
                <a:sym typeface="Arial MT Pro"/>
              </a:rPr>
              <a:t>The mortgage process, credit, bank operating model</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Getting the best for your client</a:t>
            </a:r>
          </a:p>
          <a:p>
            <a:pPr algn="l">
              <a:lnSpc>
                <a:spcPts val="2640"/>
              </a:lnSpc>
            </a:pPr>
            <a:r>
              <a:rPr lang="en-US" sz="2200">
                <a:solidFill>
                  <a:srgbClr val="000000"/>
                </a:solidFill>
                <a:latin typeface="Arial MT Pro"/>
                <a:ea typeface="Arial MT Pro"/>
                <a:cs typeface="Arial MT Pro"/>
                <a:sym typeface="Arial MT Pro"/>
              </a:rPr>
              <a:t> </a:t>
            </a:r>
          </a:p>
          <a:p>
            <a:pPr algn="l">
              <a:lnSpc>
                <a:spcPts val="2640"/>
              </a:lnSpc>
            </a:pPr>
            <a:r>
              <a:rPr lang="en-US" b="true" sz="2200">
                <a:solidFill>
                  <a:srgbClr val="000000"/>
                </a:solidFill>
                <a:latin typeface="Arial MT Pro Bold"/>
                <a:ea typeface="Arial MT Pro Bold"/>
                <a:cs typeface="Arial MT Pro Bold"/>
                <a:sym typeface="Arial MT Pro Bold"/>
              </a:rPr>
              <a:t>Capital Raising alternatives and impact:</a:t>
            </a:r>
          </a:p>
          <a:p>
            <a:pPr algn="l">
              <a:lnSpc>
                <a:spcPts val="2640"/>
              </a:lnSpc>
            </a:pPr>
            <a:r>
              <a:rPr lang="en-US" sz="2200">
                <a:solidFill>
                  <a:srgbClr val="000000"/>
                </a:solidFill>
                <a:latin typeface="Arial MT Pro"/>
                <a:ea typeface="Arial MT Pro"/>
                <a:cs typeface="Arial MT Pro"/>
                <a:sym typeface="Arial MT Pro"/>
              </a:rPr>
              <a:t>Equity capital, convertible debt –understanding the multiple ways to raise capital for the projects in which you are involved.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Better decision-making</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Optimizing Financial policies, procedures and practices: </a:t>
            </a:r>
          </a:p>
          <a:p>
            <a:pPr algn="l">
              <a:lnSpc>
                <a:spcPts val="2640"/>
              </a:lnSpc>
            </a:pPr>
            <a:r>
              <a:rPr lang="en-US" sz="2200">
                <a:solidFill>
                  <a:srgbClr val="000000"/>
                </a:solidFill>
                <a:latin typeface="Arial MT Pro"/>
                <a:ea typeface="Arial MT Pro"/>
                <a:cs typeface="Arial MT Pro"/>
                <a:sym typeface="Arial MT Pro"/>
              </a:rPr>
              <a:t>Risk management in financial reporting</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Understanding the concept of risk and how to manage it </a:t>
            </a:r>
          </a:p>
          <a:p>
            <a:pPr algn="l">
              <a:lnSpc>
                <a:spcPts val="2640"/>
              </a:lnSpc>
            </a:pPr>
            <a:r>
              <a:rPr lang="en-US" sz="2200">
                <a:solidFill>
                  <a:srgbClr val="000000"/>
                </a:solidFill>
                <a:latin typeface="Arial MT Pro"/>
                <a:ea typeface="Arial MT Pro"/>
                <a:cs typeface="Arial MT Pro"/>
                <a:sym typeface="Arial MT Pro"/>
              </a:rPr>
              <a:t> </a:t>
            </a:r>
          </a:p>
          <a:p>
            <a:pPr algn="l">
              <a:lnSpc>
                <a:spcPts val="2640"/>
              </a:lnSpc>
            </a:pPr>
          </a:p>
          <a:p>
            <a:pPr algn="l">
              <a:lnSpc>
                <a:spcPts val="2640"/>
              </a:lnSpc>
            </a:pPr>
          </a:p>
          <a:p>
            <a:pPr algn="l">
              <a:lnSpc>
                <a:spcPts val="2640"/>
              </a:lnSpc>
            </a:pPr>
          </a:p>
        </p:txBody>
      </p:sp>
      <p:sp>
        <p:nvSpPr>
          <p:cNvPr name="AutoShape 6" id="6"/>
          <p:cNvSpPr/>
          <p:nvPr/>
        </p:nvSpPr>
        <p:spPr>
          <a:xfrm rot="16800">
            <a:off x="393252" y="1285541"/>
            <a:ext cx="17066004" cy="0"/>
          </a:xfrm>
          <a:prstGeom prst="line">
            <a:avLst/>
          </a:prstGeom>
          <a:ln cap="rnd" w="28575">
            <a:solidFill>
              <a:srgbClr val="7030A0"/>
            </a:solidFill>
            <a:prstDash val="solid"/>
            <a:headEnd type="none" len="sm" w="sm"/>
            <a:tailEnd type="none" len="sm" w="sm"/>
          </a:ln>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339905" y="758315"/>
            <a:ext cx="17608190" cy="894969"/>
          </a:xfrm>
          <a:prstGeom prst="rect">
            <a:avLst/>
          </a:prstGeom>
        </p:spPr>
        <p:txBody>
          <a:bodyPr anchor="t" rtlCol="false" tIns="0" lIns="0" bIns="0" rIns="0">
            <a:spAutoFit/>
          </a:bodyPr>
          <a:lstStyle/>
          <a:p>
            <a:pPr algn="l">
              <a:lnSpc>
                <a:spcPts val="6048"/>
              </a:lnSpc>
            </a:pPr>
            <a:r>
              <a:rPr lang="en-US" sz="5599" b="true">
                <a:solidFill>
                  <a:srgbClr val="7030A0"/>
                </a:solidFill>
                <a:latin typeface="Arial MT Pro Bold"/>
                <a:ea typeface="Arial MT Pro Bold"/>
                <a:cs typeface="Arial MT Pro Bold"/>
                <a:sym typeface="Arial MT Pro Bold"/>
              </a:rPr>
              <a:t>M</a:t>
            </a:r>
            <a:r>
              <a:rPr lang="en-US" sz="5599" b="true">
                <a:solidFill>
                  <a:srgbClr val="7030A0"/>
                </a:solidFill>
                <a:latin typeface="Arial MT Pro Bold"/>
                <a:ea typeface="Arial MT Pro Bold"/>
                <a:cs typeface="Arial MT Pro Bold"/>
                <a:sym typeface="Arial MT Pro Bold"/>
              </a:rPr>
              <a:t>arketing Courses For Those Who Should Know</a:t>
            </a:r>
            <a:r>
              <a:rPr lang="en-US" sz="5599">
                <a:solidFill>
                  <a:srgbClr val="7030A0"/>
                </a:solidFill>
                <a:latin typeface="Arial MT Pro"/>
                <a:ea typeface="Arial MT Pro"/>
                <a:cs typeface="Arial MT Pro"/>
                <a:sym typeface="Arial MT Pro"/>
              </a:rPr>
              <a:t>✦</a:t>
            </a:r>
          </a:p>
        </p:txBody>
      </p:sp>
      <p:sp>
        <p:nvSpPr>
          <p:cNvPr name="TextBox 4" id="4"/>
          <p:cNvSpPr txBox="true"/>
          <p:nvPr/>
        </p:nvSpPr>
        <p:spPr>
          <a:xfrm rot="0">
            <a:off x="481343" y="2519918"/>
            <a:ext cx="5817150" cy="5864775"/>
          </a:xfrm>
          <a:prstGeom prst="rect">
            <a:avLst/>
          </a:prstGeom>
        </p:spPr>
        <p:txBody>
          <a:bodyPr anchor="t" rtlCol="false" tIns="0" lIns="0" bIns="0" rIns="0">
            <a:spAutoFit/>
          </a:bodyPr>
          <a:lstStyle/>
          <a:p>
            <a:pPr algn="l">
              <a:lnSpc>
                <a:spcPts val="2879"/>
              </a:lnSpc>
            </a:pPr>
            <a:r>
              <a:rPr lang="en-US" b="true" sz="2400">
                <a:solidFill>
                  <a:srgbClr val="000000"/>
                </a:solidFill>
                <a:latin typeface="Arial MT Pro Bold"/>
                <a:ea typeface="Arial MT Pro Bold"/>
                <a:cs typeface="Arial MT Pro Bold"/>
                <a:sym typeface="Arial MT Pro Bold"/>
              </a:rPr>
              <a:t>Developing Co-opetition partners</a:t>
            </a:r>
          </a:p>
          <a:p>
            <a:pPr algn="l">
              <a:lnSpc>
                <a:spcPts val="2879"/>
              </a:lnSpc>
            </a:pPr>
            <a:r>
              <a:rPr lang="en-US" sz="2400">
                <a:solidFill>
                  <a:srgbClr val="000000"/>
                </a:solidFill>
                <a:latin typeface="Arial MT Pro"/>
                <a:ea typeface="Arial MT Pro"/>
                <a:cs typeface="Arial MT Pro"/>
                <a:sym typeface="Arial MT Pro"/>
              </a:rPr>
              <a:t>Finding and developing your most Unlikely sources of cooperation with your competitors </a:t>
            </a:r>
          </a:p>
          <a:p>
            <a:pPr algn="l">
              <a:lnSpc>
                <a:spcPts val="2879"/>
              </a:lnSpc>
            </a:pPr>
            <a:r>
              <a:rPr lang="en-US" b="true" sz="2400">
                <a:solidFill>
                  <a:srgbClr val="4472C4"/>
                </a:solidFill>
                <a:latin typeface="Arial MT Pro Bold"/>
                <a:ea typeface="Arial MT Pro Bold"/>
                <a:cs typeface="Arial MT Pro Bold"/>
                <a:sym typeface="Arial MT Pro Bold"/>
              </a:rPr>
              <a:t>Results: </a:t>
            </a:r>
            <a:r>
              <a:rPr lang="en-US" b="true" sz="2400">
                <a:solidFill>
                  <a:srgbClr val="000000"/>
                </a:solidFill>
                <a:latin typeface="Arial MT Pro Bold"/>
                <a:ea typeface="Arial MT Pro Bold"/>
                <a:cs typeface="Arial MT Pro Bold"/>
                <a:sym typeface="Arial MT Pro Bold"/>
              </a:rPr>
              <a:t> </a:t>
            </a:r>
            <a:r>
              <a:rPr lang="en-US" sz="2400">
                <a:solidFill>
                  <a:srgbClr val="000000"/>
                </a:solidFill>
                <a:latin typeface="Arial MT Pro"/>
                <a:ea typeface="Arial MT Pro"/>
                <a:cs typeface="Arial MT Pro"/>
                <a:sym typeface="Arial MT Pro"/>
              </a:rPr>
              <a:t>Think differently to win more business</a:t>
            </a:r>
          </a:p>
          <a:p>
            <a:pPr algn="l">
              <a:lnSpc>
                <a:spcPts val="2879"/>
              </a:lnSpc>
            </a:pPr>
          </a:p>
          <a:p>
            <a:pPr algn="l">
              <a:lnSpc>
                <a:spcPts val="2879"/>
              </a:lnSpc>
            </a:pPr>
            <a:r>
              <a:rPr lang="en-US" b="true" sz="2400">
                <a:solidFill>
                  <a:srgbClr val="000000"/>
                </a:solidFill>
                <a:latin typeface="Arial MT Pro Bold"/>
                <a:ea typeface="Arial MT Pro Bold"/>
                <a:cs typeface="Arial MT Pro Bold"/>
                <a:sym typeface="Arial MT Pro Bold"/>
              </a:rPr>
              <a:t>The competitive landscape:</a:t>
            </a:r>
            <a:r>
              <a:rPr lang="en-US" sz="2400">
                <a:solidFill>
                  <a:srgbClr val="000000"/>
                </a:solidFill>
                <a:latin typeface="Arial MT Pro"/>
                <a:ea typeface="Arial MT Pro"/>
                <a:cs typeface="Arial MT Pro"/>
                <a:sym typeface="Arial MT Pro"/>
              </a:rPr>
              <a:t> figuring out how to win:  </a:t>
            </a:r>
          </a:p>
          <a:p>
            <a:pPr algn="l">
              <a:lnSpc>
                <a:spcPts val="2879"/>
              </a:lnSpc>
            </a:pPr>
            <a:r>
              <a:rPr lang="en-US" sz="2400">
                <a:solidFill>
                  <a:srgbClr val="000000"/>
                </a:solidFill>
                <a:latin typeface="Arial MT Pro"/>
                <a:ea typeface="Arial MT Pro"/>
                <a:cs typeface="Arial MT Pro"/>
                <a:sym typeface="Arial MT Pro"/>
              </a:rPr>
              <a:t>Mapping the competitive landscape  and finding areas on which to capitalize</a:t>
            </a:r>
          </a:p>
          <a:p>
            <a:pPr algn="l">
              <a:lnSpc>
                <a:spcPts val="2879"/>
              </a:lnSpc>
            </a:pPr>
            <a:r>
              <a:rPr lang="en-US" b="true" sz="2400">
                <a:solidFill>
                  <a:srgbClr val="4472C4"/>
                </a:solidFill>
                <a:latin typeface="Arial MT Pro Bold"/>
                <a:ea typeface="Arial MT Pro Bold"/>
                <a:cs typeface="Arial MT Pro Bold"/>
                <a:sym typeface="Arial MT Pro Bold"/>
              </a:rPr>
              <a:t>Results: </a:t>
            </a:r>
            <a:r>
              <a:rPr lang="en-US" b="true" sz="2400">
                <a:solidFill>
                  <a:srgbClr val="000000"/>
                </a:solidFill>
                <a:latin typeface="Arial MT Pro Bold"/>
                <a:ea typeface="Arial MT Pro Bold"/>
                <a:cs typeface="Arial MT Pro Bold"/>
                <a:sym typeface="Arial MT Pro Bold"/>
              </a:rPr>
              <a:t> </a:t>
            </a:r>
            <a:r>
              <a:rPr lang="en-US" sz="2400">
                <a:solidFill>
                  <a:srgbClr val="000000"/>
                </a:solidFill>
                <a:latin typeface="Arial MT Pro"/>
                <a:ea typeface="Arial MT Pro"/>
                <a:cs typeface="Arial MT Pro"/>
                <a:sym typeface="Arial MT Pro"/>
              </a:rPr>
              <a:t>Better understanding of full competitive landscape</a:t>
            </a:r>
          </a:p>
          <a:p>
            <a:pPr algn="l">
              <a:lnSpc>
                <a:spcPts val="2879"/>
              </a:lnSpc>
            </a:pPr>
            <a:r>
              <a:rPr lang="en-US" sz="2400">
                <a:solidFill>
                  <a:srgbClr val="000000"/>
                </a:solidFill>
                <a:latin typeface="Arial MT Pro"/>
                <a:ea typeface="Arial MT Pro"/>
                <a:cs typeface="Arial MT Pro"/>
                <a:sym typeface="Arial MT Pro"/>
              </a:rPr>
              <a:t>	</a:t>
            </a:r>
          </a:p>
          <a:p>
            <a:pPr algn="l">
              <a:lnSpc>
                <a:spcPts val="2879"/>
              </a:lnSpc>
            </a:pPr>
            <a:r>
              <a:rPr lang="en-US" b="true" sz="2400">
                <a:solidFill>
                  <a:srgbClr val="000000"/>
                </a:solidFill>
                <a:latin typeface="Arial MT Pro Bold"/>
                <a:ea typeface="Arial MT Pro Bold"/>
                <a:cs typeface="Arial MT Pro Bold"/>
                <a:sym typeface="Arial MT Pro Bold"/>
              </a:rPr>
              <a:t>Channels and Supply Chain management: </a:t>
            </a:r>
          </a:p>
          <a:p>
            <a:pPr algn="l">
              <a:lnSpc>
                <a:spcPts val="2879"/>
              </a:lnSpc>
            </a:pPr>
            <a:r>
              <a:rPr lang="en-US" sz="2400">
                <a:solidFill>
                  <a:srgbClr val="000000"/>
                </a:solidFill>
                <a:latin typeface="Arial MT Pro"/>
                <a:ea typeface="Arial MT Pro"/>
                <a:cs typeface="Arial MT Pro"/>
                <a:sym typeface="Arial MT Pro"/>
              </a:rPr>
              <a:t>Understanding and selecting the right ways to bring your properties to market</a:t>
            </a:r>
          </a:p>
          <a:p>
            <a:pPr algn="l">
              <a:lnSpc>
                <a:spcPts val="2879"/>
              </a:lnSpc>
            </a:pPr>
            <a:r>
              <a:rPr lang="en-US" b="true" sz="2400">
                <a:solidFill>
                  <a:srgbClr val="4472C4"/>
                </a:solidFill>
                <a:latin typeface="Arial MT Pro Bold"/>
                <a:ea typeface="Arial MT Pro Bold"/>
                <a:cs typeface="Arial MT Pro Bold"/>
                <a:sym typeface="Arial MT Pro Bold"/>
              </a:rPr>
              <a:t>Results:</a:t>
            </a:r>
            <a:r>
              <a:rPr lang="en-US" sz="2400">
                <a:solidFill>
                  <a:srgbClr val="4472C4"/>
                </a:solidFill>
                <a:latin typeface="Arial MT Pro"/>
                <a:ea typeface="Arial MT Pro"/>
                <a:cs typeface="Arial MT Pro"/>
                <a:sym typeface="Arial MT Pro"/>
              </a:rPr>
              <a:t> </a:t>
            </a:r>
            <a:r>
              <a:rPr lang="en-US" sz="2400">
                <a:solidFill>
                  <a:srgbClr val="000000"/>
                </a:solidFill>
                <a:latin typeface="Arial MT Pro"/>
                <a:ea typeface="Arial MT Pro"/>
                <a:cs typeface="Arial MT Pro"/>
                <a:sym typeface="Arial MT Pro"/>
              </a:rPr>
              <a:t> Define the right sales strategy for each property</a:t>
            </a:r>
          </a:p>
          <a:p>
            <a:pPr algn="l">
              <a:lnSpc>
                <a:spcPts val="2879"/>
              </a:lnSpc>
            </a:pPr>
            <a:r>
              <a:rPr lang="en-US" sz="2400">
                <a:solidFill>
                  <a:srgbClr val="000000"/>
                </a:solidFill>
                <a:latin typeface="Arial MT Pro"/>
                <a:ea typeface="Arial MT Pro"/>
                <a:cs typeface="Arial MT Pro"/>
                <a:sym typeface="Arial MT Pro"/>
              </a:rPr>
              <a:t> </a:t>
            </a:r>
          </a:p>
        </p:txBody>
      </p:sp>
      <p:sp>
        <p:nvSpPr>
          <p:cNvPr name="TextBox 5" id="5"/>
          <p:cNvSpPr txBox="true"/>
          <p:nvPr/>
        </p:nvSpPr>
        <p:spPr>
          <a:xfrm rot="0">
            <a:off x="7984625" y="2528072"/>
            <a:ext cx="5817150" cy="5864775"/>
          </a:xfrm>
          <a:prstGeom prst="rect">
            <a:avLst/>
          </a:prstGeom>
        </p:spPr>
        <p:txBody>
          <a:bodyPr anchor="t" rtlCol="false" tIns="0" lIns="0" bIns="0" rIns="0">
            <a:spAutoFit/>
          </a:bodyPr>
          <a:lstStyle/>
          <a:p>
            <a:pPr algn="l">
              <a:lnSpc>
                <a:spcPts val="2879"/>
              </a:lnSpc>
            </a:pPr>
            <a:r>
              <a:rPr lang="en-US" b="true" sz="2400">
                <a:solidFill>
                  <a:srgbClr val="000000"/>
                </a:solidFill>
                <a:latin typeface="Arial MT Pro Bold"/>
                <a:ea typeface="Arial MT Pro Bold"/>
                <a:cs typeface="Arial MT Pro Bold"/>
                <a:sym typeface="Arial MT Pro Bold"/>
              </a:rPr>
              <a:t>Segmentation for customer engagement:</a:t>
            </a:r>
          </a:p>
          <a:p>
            <a:pPr algn="l">
              <a:lnSpc>
                <a:spcPts val="2879"/>
              </a:lnSpc>
            </a:pPr>
            <a:r>
              <a:rPr lang="en-US" sz="2400">
                <a:solidFill>
                  <a:srgbClr val="000000"/>
                </a:solidFill>
                <a:latin typeface="Arial MT Pro"/>
                <a:ea typeface="Arial MT Pro"/>
                <a:cs typeface="Arial MT Pro"/>
                <a:sym typeface="Arial MT Pro"/>
              </a:rPr>
              <a:t>Slicing and dicing your customers based upon their profiles.  Develop customer profiles to engage them at a deeper level.</a:t>
            </a:r>
          </a:p>
          <a:p>
            <a:pPr algn="l">
              <a:lnSpc>
                <a:spcPts val="2879"/>
              </a:lnSpc>
            </a:pPr>
            <a:r>
              <a:rPr lang="en-US" b="true" sz="2400">
                <a:solidFill>
                  <a:srgbClr val="4472C4"/>
                </a:solidFill>
                <a:latin typeface="Arial MT Pro Bold"/>
                <a:ea typeface="Arial MT Pro Bold"/>
                <a:cs typeface="Arial MT Pro Bold"/>
                <a:sym typeface="Arial MT Pro Bold"/>
              </a:rPr>
              <a:t>Results: </a:t>
            </a:r>
            <a:r>
              <a:rPr lang="en-US" b="true" sz="2400">
                <a:solidFill>
                  <a:srgbClr val="000000"/>
                </a:solidFill>
                <a:latin typeface="Arial MT Pro Bold"/>
                <a:ea typeface="Arial MT Pro Bold"/>
                <a:cs typeface="Arial MT Pro Bold"/>
                <a:sym typeface="Arial MT Pro Bold"/>
              </a:rPr>
              <a:t> </a:t>
            </a:r>
            <a:r>
              <a:rPr lang="en-US" sz="2400">
                <a:solidFill>
                  <a:srgbClr val="000000"/>
                </a:solidFill>
                <a:latin typeface="Arial MT Pro"/>
                <a:ea typeface="Arial MT Pro"/>
                <a:cs typeface="Arial MT Pro"/>
                <a:sym typeface="Arial MT Pro"/>
              </a:rPr>
              <a:t>Better customer relationships</a:t>
            </a:r>
          </a:p>
          <a:p>
            <a:pPr algn="l">
              <a:lnSpc>
                <a:spcPts val="2879"/>
              </a:lnSpc>
            </a:pPr>
          </a:p>
          <a:p>
            <a:pPr algn="l">
              <a:lnSpc>
                <a:spcPts val="2879"/>
              </a:lnSpc>
            </a:pPr>
            <a:r>
              <a:rPr lang="en-US" b="true" sz="2400">
                <a:solidFill>
                  <a:srgbClr val="000000"/>
                </a:solidFill>
                <a:latin typeface="Arial MT Pro Bold"/>
                <a:ea typeface="Arial MT Pro Bold"/>
                <a:cs typeface="Arial MT Pro Bold"/>
                <a:sym typeface="Arial MT Pro Bold"/>
              </a:rPr>
              <a:t>Developing a niche:</a:t>
            </a:r>
          </a:p>
          <a:p>
            <a:pPr algn="l">
              <a:lnSpc>
                <a:spcPts val="2879"/>
              </a:lnSpc>
            </a:pPr>
            <a:r>
              <a:rPr lang="en-US" sz="2400">
                <a:solidFill>
                  <a:srgbClr val="000000"/>
                </a:solidFill>
                <a:latin typeface="Arial MT Pro"/>
                <a:ea typeface="Arial MT Pro"/>
                <a:cs typeface="Arial MT Pro"/>
                <a:sym typeface="Arial MT Pro"/>
              </a:rPr>
              <a:t>Carving out a distinct market segment. Playing to your strengths and becoming THE expert for a market niche. </a:t>
            </a:r>
          </a:p>
          <a:p>
            <a:pPr algn="l">
              <a:lnSpc>
                <a:spcPts val="2879"/>
              </a:lnSpc>
            </a:pPr>
            <a:r>
              <a:rPr lang="en-US" b="true" sz="2400">
                <a:solidFill>
                  <a:srgbClr val="4472C4"/>
                </a:solidFill>
                <a:latin typeface="Arial MT Pro Bold"/>
                <a:ea typeface="Arial MT Pro Bold"/>
                <a:cs typeface="Arial MT Pro Bold"/>
                <a:sym typeface="Arial MT Pro Bold"/>
              </a:rPr>
              <a:t>Results: </a:t>
            </a:r>
            <a:r>
              <a:rPr lang="en-US" b="true" sz="2400">
                <a:solidFill>
                  <a:srgbClr val="000000"/>
                </a:solidFill>
                <a:latin typeface="Arial MT Pro Bold"/>
                <a:ea typeface="Arial MT Pro Bold"/>
                <a:cs typeface="Arial MT Pro Bold"/>
                <a:sym typeface="Arial MT Pro Bold"/>
              </a:rPr>
              <a:t> </a:t>
            </a:r>
            <a:r>
              <a:rPr lang="en-US" sz="2400">
                <a:solidFill>
                  <a:srgbClr val="000000"/>
                </a:solidFill>
                <a:latin typeface="Arial MT Pro"/>
                <a:ea typeface="Arial MT Pro"/>
                <a:cs typeface="Arial MT Pro"/>
                <a:sym typeface="Arial MT Pro"/>
              </a:rPr>
              <a:t>Learn to define and own a piece of the market</a:t>
            </a:r>
          </a:p>
          <a:p>
            <a:pPr algn="l">
              <a:lnSpc>
                <a:spcPts val="2879"/>
              </a:lnSpc>
            </a:pPr>
          </a:p>
          <a:p>
            <a:pPr algn="l">
              <a:lnSpc>
                <a:spcPts val="2879"/>
              </a:lnSpc>
            </a:pPr>
            <a:r>
              <a:rPr lang="en-US" b="true" sz="2400">
                <a:solidFill>
                  <a:srgbClr val="000000"/>
                </a:solidFill>
                <a:latin typeface="Arial MT Pro Bold"/>
                <a:ea typeface="Arial MT Pro Bold"/>
                <a:cs typeface="Arial MT Pro Bold"/>
                <a:sym typeface="Arial MT Pro Bold"/>
              </a:rPr>
              <a:t>Product Strategy:</a:t>
            </a:r>
          </a:p>
          <a:p>
            <a:pPr algn="l">
              <a:lnSpc>
                <a:spcPts val="2879"/>
              </a:lnSpc>
            </a:pPr>
            <a:r>
              <a:rPr lang="en-US" sz="2400">
                <a:solidFill>
                  <a:srgbClr val="000000"/>
                </a:solidFill>
                <a:latin typeface="Arial MT Pro"/>
                <a:ea typeface="Arial MT Pro"/>
                <a:cs typeface="Arial MT Pro"/>
                <a:sym typeface="Arial MT Pro"/>
              </a:rPr>
              <a:t>Defining your products, their benefits and your true points of differentiation. </a:t>
            </a:r>
          </a:p>
          <a:p>
            <a:pPr algn="l">
              <a:lnSpc>
                <a:spcPts val="2879"/>
              </a:lnSpc>
            </a:pPr>
            <a:r>
              <a:rPr lang="en-US" b="true" sz="2400">
                <a:solidFill>
                  <a:srgbClr val="4472C4"/>
                </a:solidFill>
                <a:latin typeface="Arial MT Pro Bold"/>
                <a:ea typeface="Arial MT Pro Bold"/>
                <a:cs typeface="Arial MT Pro Bold"/>
                <a:sym typeface="Arial MT Pro Bold"/>
              </a:rPr>
              <a:t>Results: </a:t>
            </a:r>
            <a:r>
              <a:rPr lang="en-US" b="true" sz="2400">
                <a:solidFill>
                  <a:srgbClr val="000000"/>
                </a:solidFill>
                <a:latin typeface="Arial MT Pro Bold"/>
                <a:ea typeface="Arial MT Pro Bold"/>
                <a:cs typeface="Arial MT Pro Bold"/>
                <a:sym typeface="Arial MT Pro Bold"/>
              </a:rPr>
              <a:t> </a:t>
            </a:r>
            <a:r>
              <a:rPr lang="en-US" sz="2400">
                <a:solidFill>
                  <a:srgbClr val="000000"/>
                </a:solidFill>
                <a:latin typeface="Arial MT Pro"/>
                <a:ea typeface="Arial MT Pro"/>
                <a:cs typeface="Arial MT Pro"/>
                <a:sym typeface="Arial MT Pro"/>
              </a:rPr>
              <a:t>Learn to stand out from the crowd, in a positive way.</a:t>
            </a:r>
          </a:p>
          <a:p>
            <a:pPr algn="l">
              <a:lnSpc>
                <a:spcPts val="2879"/>
              </a:lnSpc>
            </a:pPr>
          </a:p>
        </p:txBody>
      </p:sp>
      <p:sp>
        <p:nvSpPr>
          <p:cNvPr name="AutoShape 6" id="6"/>
          <p:cNvSpPr/>
          <p:nvPr/>
        </p:nvSpPr>
        <p:spPr>
          <a:xfrm rot="16800">
            <a:off x="365542" y="1680697"/>
            <a:ext cx="17066004" cy="0"/>
          </a:xfrm>
          <a:prstGeom prst="line">
            <a:avLst/>
          </a:prstGeom>
          <a:ln cap="rnd" w="28575">
            <a:solidFill>
              <a:srgbClr val="7030A0"/>
            </a:solidFill>
            <a:prstDash val="solid"/>
            <a:headEnd type="none" len="sm" w="sm"/>
            <a:tailEnd type="none" len="sm" w="sm"/>
          </a:ln>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706123" y="124206"/>
            <a:ext cx="17923950" cy="1030986"/>
          </a:xfrm>
          <a:prstGeom prst="rect">
            <a:avLst/>
          </a:prstGeom>
        </p:spPr>
        <p:txBody>
          <a:bodyPr anchor="t" rtlCol="false" tIns="0" lIns="0" bIns="0" rIns="0">
            <a:spAutoFit/>
          </a:bodyPr>
          <a:lstStyle/>
          <a:p>
            <a:pPr algn="l">
              <a:lnSpc>
                <a:spcPts val="6911"/>
              </a:lnSpc>
            </a:pPr>
            <a:r>
              <a:rPr lang="en-US" sz="6399" b="true">
                <a:solidFill>
                  <a:srgbClr val="7030A0"/>
                </a:solidFill>
                <a:latin typeface="Arial MT Pro Bold"/>
                <a:ea typeface="Arial MT Pro Bold"/>
                <a:cs typeface="Arial MT Pro Bold"/>
                <a:sym typeface="Arial MT Pro Bold"/>
              </a:rPr>
              <a:t>M</a:t>
            </a:r>
            <a:r>
              <a:rPr lang="en-US" sz="6399" b="true">
                <a:solidFill>
                  <a:srgbClr val="7030A0"/>
                </a:solidFill>
                <a:latin typeface="Arial MT Pro Bold"/>
                <a:ea typeface="Arial MT Pro Bold"/>
                <a:cs typeface="Arial MT Pro Bold"/>
                <a:sym typeface="Arial MT Pro Bold"/>
              </a:rPr>
              <a:t>anagement</a:t>
            </a:r>
            <a:r>
              <a:rPr lang="en-US" sz="6399">
                <a:solidFill>
                  <a:srgbClr val="7030A0"/>
                </a:solidFill>
                <a:latin typeface="Arial MT Pro"/>
                <a:ea typeface="Arial MT Pro"/>
                <a:cs typeface="Arial MT Pro"/>
                <a:sym typeface="Arial MT Pro"/>
              </a:rPr>
              <a:t>✦</a:t>
            </a:r>
          </a:p>
        </p:txBody>
      </p:sp>
      <p:sp>
        <p:nvSpPr>
          <p:cNvPr name="TextBox 4" id="4"/>
          <p:cNvSpPr txBox="true"/>
          <p:nvPr/>
        </p:nvSpPr>
        <p:spPr>
          <a:xfrm rot="0">
            <a:off x="706123" y="1614250"/>
            <a:ext cx="5817150" cy="8333175"/>
          </a:xfrm>
          <a:prstGeom prst="rect">
            <a:avLst/>
          </a:prstGeom>
        </p:spPr>
        <p:txBody>
          <a:bodyPr anchor="t" rtlCol="false" tIns="0" lIns="0" bIns="0" rIns="0">
            <a:spAutoFit/>
          </a:bodyPr>
          <a:lstStyle/>
          <a:p>
            <a:pPr algn="l">
              <a:lnSpc>
                <a:spcPts val="2640"/>
              </a:lnSpc>
            </a:pPr>
            <a:r>
              <a:rPr lang="en-US" b="true" sz="2200">
                <a:solidFill>
                  <a:srgbClr val="000000"/>
                </a:solidFill>
                <a:latin typeface="Arial MT Pro Bold"/>
                <a:ea typeface="Arial MT Pro Bold"/>
                <a:cs typeface="Arial MT Pro Bold"/>
                <a:sym typeface="Arial MT Pro Bold"/>
              </a:rPr>
              <a:t>Organizational Design:</a:t>
            </a:r>
          </a:p>
          <a:p>
            <a:pPr algn="l">
              <a:lnSpc>
                <a:spcPts val="2640"/>
              </a:lnSpc>
            </a:pPr>
            <a:r>
              <a:rPr lang="en-US" sz="2200">
                <a:solidFill>
                  <a:srgbClr val="000000"/>
                </a:solidFill>
                <a:latin typeface="Arial MT Pro"/>
                <a:ea typeface="Arial MT Pro"/>
                <a:cs typeface="Arial MT Pro"/>
                <a:sym typeface="Arial MT Pro"/>
              </a:rPr>
              <a:t>Structuring the organization for better alignment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Optimize the team</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Reorganization Management: </a:t>
            </a:r>
          </a:p>
          <a:p>
            <a:pPr algn="l">
              <a:lnSpc>
                <a:spcPts val="2640"/>
              </a:lnSpc>
            </a:pPr>
            <a:r>
              <a:rPr lang="en-US" sz="2200">
                <a:solidFill>
                  <a:srgbClr val="000000"/>
                </a:solidFill>
                <a:latin typeface="Arial MT Pro"/>
                <a:ea typeface="Arial MT Pro"/>
                <a:cs typeface="Arial MT Pro"/>
                <a:sym typeface="Arial MT Pro"/>
              </a:rPr>
              <a:t>how do you do this without destroying the current value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Results without problems</a:t>
            </a:r>
          </a:p>
          <a:p>
            <a:pPr algn="l">
              <a:lnSpc>
                <a:spcPts val="2640"/>
              </a:lnSpc>
            </a:pPr>
            <a:r>
              <a:rPr lang="en-US" sz="2200">
                <a:solidFill>
                  <a:srgbClr val="000000"/>
                </a:solidFill>
                <a:latin typeface="Arial MT Pro"/>
                <a:ea typeface="Arial MT Pro"/>
                <a:cs typeface="Arial MT Pro"/>
                <a:sym typeface="Arial MT Pro"/>
              </a:rPr>
              <a:t>	</a:t>
            </a:r>
          </a:p>
          <a:p>
            <a:pPr algn="l">
              <a:lnSpc>
                <a:spcPts val="2640"/>
              </a:lnSpc>
            </a:pPr>
            <a:r>
              <a:rPr lang="en-US" b="true" sz="2200">
                <a:solidFill>
                  <a:srgbClr val="000000"/>
                </a:solidFill>
                <a:latin typeface="Arial MT Pro Bold"/>
                <a:ea typeface="Arial MT Pro Bold"/>
                <a:cs typeface="Arial MT Pro Bold"/>
                <a:sym typeface="Arial MT Pro Bold"/>
              </a:rPr>
              <a:t>Managing in a matrix environment:  </a:t>
            </a:r>
          </a:p>
          <a:p>
            <a:pPr algn="l">
              <a:lnSpc>
                <a:spcPts val="2640"/>
              </a:lnSpc>
            </a:pPr>
            <a:r>
              <a:rPr lang="en-US" sz="2200">
                <a:solidFill>
                  <a:srgbClr val="000000"/>
                </a:solidFill>
                <a:latin typeface="Arial MT Pro"/>
                <a:ea typeface="Arial MT Pro"/>
                <a:cs typeface="Arial MT Pro"/>
                <a:sym typeface="Arial MT Pro"/>
              </a:rPr>
              <a:t>Ensuring that your centers of excellence are what they were meant to be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Eliminate cross communication</a:t>
            </a:r>
          </a:p>
          <a:p>
            <a:pPr algn="l">
              <a:lnSpc>
                <a:spcPts val="2640"/>
              </a:lnSpc>
            </a:pPr>
            <a:r>
              <a:rPr lang="en-US" sz="2200">
                <a:solidFill>
                  <a:srgbClr val="000000"/>
                </a:solidFill>
                <a:latin typeface="Arial MT Pro"/>
                <a:ea typeface="Arial MT Pro"/>
                <a:cs typeface="Arial MT Pro"/>
                <a:sym typeface="Arial MT Pro"/>
              </a:rPr>
              <a:t>	</a:t>
            </a:r>
          </a:p>
          <a:p>
            <a:pPr algn="l">
              <a:lnSpc>
                <a:spcPts val="2640"/>
              </a:lnSpc>
            </a:pPr>
            <a:r>
              <a:rPr lang="en-US" b="true" sz="2200">
                <a:solidFill>
                  <a:srgbClr val="000000"/>
                </a:solidFill>
                <a:latin typeface="Arial MT Pro Bold"/>
                <a:ea typeface="Arial MT Pro Bold"/>
                <a:cs typeface="Arial MT Pro Bold"/>
                <a:sym typeface="Arial MT Pro Bold"/>
              </a:rPr>
              <a:t>Integrating strategy and vision into your department:</a:t>
            </a:r>
          </a:p>
          <a:p>
            <a:pPr algn="l">
              <a:lnSpc>
                <a:spcPts val="2640"/>
              </a:lnSpc>
            </a:pPr>
            <a:r>
              <a:rPr lang="en-US" sz="2200">
                <a:solidFill>
                  <a:srgbClr val="000000"/>
                </a:solidFill>
                <a:latin typeface="Arial MT Pro"/>
                <a:ea typeface="Arial MT Pro"/>
                <a:cs typeface="Arial MT Pro"/>
                <a:sym typeface="Arial MT Pro"/>
              </a:rPr>
              <a:t>Aligning subunits with the overall. Corporate strategy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Everyone pulling in same direction</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Data Analysis:</a:t>
            </a:r>
          </a:p>
          <a:p>
            <a:pPr algn="l">
              <a:lnSpc>
                <a:spcPts val="2640"/>
              </a:lnSpc>
            </a:pPr>
            <a:r>
              <a:rPr lang="en-US" sz="2200">
                <a:solidFill>
                  <a:srgbClr val="000000"/>
                </a:solidFill>
                <a:latin typeface="Arial MT Pro"/>
                <a:ea typeface="Arial MT Pro"/>
                <a:cs typeface="Arial MT Pro"/>
                <a:sym typeface="Arial MT Pro"/>
              </a:rPr>
              <a:t>Understanding your information and utilizing it for better decision making.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Make data driven decisions</a:t>
            </a:r>
          </a:p>
          <a:p>
            <a:pPr algn="l">
              <a:lnSpc>
                <a:spcPts val="2640"/>
              </a:lnSpc>
            </a:pPr>
          </a:p>
        </p:txBody>
      </p:sp>
      <p:sp>
        <p:nvSpPr>
          <p:cNvPr name="AutoShape 5" id="5"/>
          <p:cNvSpPr/>
          <p:nvPr/>
        </p:nvSpPr>
        <p:spPr>
          <a:xfrm rot="16800">
            <a:off x="393252" y="1216271"/>
            <a:ext cx="17066004" cy="0"/>
          </a:xfrm>
          <a:prstGeom prst="line">
            <a:avLst/>
          </a:prstGeom>
          <a:ln cap="rnd" w="28575">
            <a:solidFill>
              <a:srgbClr val="7030A0"/>
            </a:solidFill>
            <a:prstDash val="solid"/>
            <a:headEnd type="none" len="sm" w="sm"/>
            <a:tailEnd type="none" len="sm" w="sm"/>
          </a:ln>
        </p:spPr>
      </p:sp>
      <p:sp>
        <p:nvSpPr>
          <p:cNvPr name="TextBox 6" id="6"/>
          <p:cNvSpPr txBox="true"/>
          <p:nvPr/>
        </p:nvSpPr>
        <p:spPr>
          <a:xfrm rot="0">
            <a:off x="8986043" y="1660613"/>
            <a:ext cx="8343584" cy="8727857"/>
          </a:xfrm>
          <a:prstGeom prst="rect">
            <a:avLst/>
          </a:prstGeom>
        </p:spPr>
        <p:txBody>
          <a:bodyPr anchor="t" rtlCol="false" tIns="0" lIns="0" bIns="0" rIns="0">
            <a:spAutoFit/>
          </a:bodyPr>
          <a:lstStyle/>
          <a:p>
            <a:pPr algn="l">
              <a:lnSpc>
                <a:spcPts val="2640"/>
              </a:lnSpc>
            </a:pPr>
            <a:r>
              <a:rPr lang="en-US" b="true" sz="2200">
                <a:solidFill>
                  <a:srgbClr val="000000"/>
                </a:solidFill>
                <a:latin typeface="Arial MT Pro Bold"/>
                <a:ea typeface="Arial MT Pro Bold"/>
                <a:cs typeface="Arial MT Pro Bold"/>
                <a:sym typeface="Arial MT Pro Bold"/>
              </a:rPr>
              <a:t>Attracting Talent:</a:t>
            </a:r>
          </a:p>
          <a:p>
            <a:pPr algn="l">
              <a:lnSpc>
                <a:spcPts val="2640"/>
              </a:lnSpc>
            </a:pPr>
            <a:r>
              <a:rPr lang="en-US" sz="2200">
                <a:solidFill>
                  <a:srgbClr val="000000"/>
                </a:solidFill>
                <a:latin typeface="Arial MT Pro"/>
                <a:ea typeface="Arial MT Pro"/>
                <a:cs typeface="Arial MT Pro"/>
                <a:sym typeface="Arial MT Pro"/>
              </a:rPr>
              <a:t>Strategies for engagement across various demographics effective to your organization</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Get the right people wanting to work with you</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Leveraging technology for efficiency</a:t>
            </a:r>
            <a:r>
              <a:rPr lang="en-US" sz="2200">
                <a:solidFill>
                  <a:srgbClr val="000000"/>
                </a:solidFill>
                <a:latin typeface="Arial MT Pro"/>
                <a:ea typeface="Arial MT Pro"/>
                <a:cs typeface="Arial MT Pro"/>
                <a:sym typeface="Arial MT Pro"/>
              </a:rPr>
              <a:t>:</a:t>
            </a:r>
          </a:p>
          <a:p>
            <a:pPr algn="l">
              <a:lnSpc>
                <a:spcPts val="2640"/>
              </a:lnSpc>
            </a:pPr>
            <a:r>
              <a:rPr lang="en-US" sz="2200">
                <a:solidFill>
                  <a:srgbClr val="000000"/>
                </a:solidFill>
                <a:latin typeface="Arial MT Pro"/>
                <a:ea typeface="Arial MT Pro"/>
                <a:cs typeface="Arial MT Pro"/>
                <a:sym typeface="Arial MT Pro"/>
              </a:rPr>
              <a:t>Understanding what proceeds can be made more effective and profitable through technology</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Use more than the calendar and email on the computer</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Subsidiary / Join Venture Development:</a:t>
            </a:r>
          </a:p>
          <a:p>
            <a:pPr algn="l">
              <a:lnSpc>
                <a:spcPts val="2640"/>
              </a:lnSpc>
            </a:pPr>
            <a:r>
              <a:rPr lang="en-US" sz="2200">
                <a:solidFill>
                  <a:srgbClr val="000000"/>
                </a:solidFill>
                <a:latin typeface="Arial MT Pro"/>
                <a:ea typeface="Arial MT Pro"/>
                <a:cs typeface="Arial MT Pro"/>
                <a:sym typeface="Arial MT Pro"/>
              </a:rPr>
              <a:t>Times when you are better off partnering with someone or creating a subsidiary to create an arms length type of relationship.  When and how is that executed?</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Optimize the value through multiple channels</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Managing a turnaround:</a:t>
            </a:r>
          </a:p>
          <a:p>
            <a:pPr algn="l">
              <a:lnSpc>
                <a:spcPts val="2640"/>
              </a:lnSpc>
            </a:pPr>
            <a:r>
              <a:rPr lang="en-US" sz="2200">
                <a:solidFill>
                  <a:srgbClr val="000000"/>
                </a:solidFill>
                <a:latin typeface="Arial MT Pro"/>
                <a:ea typeface="Arial MT Pro"/>
                <a:cs typeface="Arial MT Pro"/>
                <a:sym typeface="Arial MT Pro"/>
              </a:rPr>
              <a:t>Restructuring your group / team</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Do it once, do it right</a:t>
            </a:r>
          </a:p>
          <a:p>
            <a:pPr algn="l">
              <a:lnSpc>
                <a:spcPts val="2640"/>
              </a:lnSpc>
            </a:pPr>
          </a:p>
          <a:p>
            <a:pPr algn="l">
              <a:lnSpc>
                <a:spcPts val="2640"/>
              </a:lnSpc>
            </a:pPr>
            <a:r>
              <a:rPr lang="en-US" b="true" sz="2200">
                <a:solidFill>
                  <a:srgbClr val="000000"/>
                </a:solidFill>
                <a:latin typeface="Arial MT Pro Bold"/>
                <a:ea typeface="Arial MT Pro Bold"/>
                <a:cs typeface="Arial MT Pro Bold"/>
                <a:sym typeface="Arial MT Pro Bold"/>
              </a:rPr>
              <a:t>M&amp;A</a:t>
            </a:r>
          </a:p>
          <a:p>
            <a:pPr algn="l">
              <a:lnSpc>
                <a:spcPts val="2640"/>
              </a:lnSpc>
            </a:pPr>
            <a:r>
              <a:rPr lang="en-US" sz="2200">
                <a:solidFill>
                  <a:srgbClr val="000000"/>
                </a:solidFill>
                <a:latin typeface="Arial MT Pro"/>
                <a:ea typeface="Arial MT Pro"/>
                <a:cs typeface="Arial MT Pro"/>
                <a:sym typeface="Arial MT Pro"/>
              </a:rPr>
              <a:t>Integrating an acquired business </a:t>
            </a:r>
          </a:p>
          <a:p>
            <a:pPr algn="l">
              <a:lnSpc>
                <a:spcPts val="2640"/>
              </a:lnSpc>
            </a:pPr>
            <a:r>
              <a:rPr lang="en-US" b="true" sz="2200">
                <a:solidFill>
                  <a:srgbClr val="4472C4"/>
                </a:solidFill>
                <a:latin typeface="Arial MT Pro Bold"/>
                <a:ea typeface="Arial MT Pro Bold"/>
                <a:cs typeface="Arial MT Pro Bold"/>
                <a:sym typeface="Arial MT Pro Bold"/>
              </a:rPr>
              <a:t>Results: </a:t>
            </a:r>
            <a:r>
              <a:rPr lang="en-US" b="true" sz="2200">
                <a:solidFill>
                  <a:srgbClr val="000000"/>
                </a:solidFill>
                <a:latin typeface="Arial MT Pro Bold"/>
                <a:ea typeface="Arial MT Pro Bold"/>
                <a:cs typeface="Arial MT Pro Bold"/>
                <a:sym typeface="Arial MT Pro Bold"/>
              </a:rPr>
              <a:t> </a:t>
            </a:r>
            <a:r>
              <a:rPr lang="en-US" sz="2200">
                <a:solidFill>
                  <a:srgbClr val="000000"/>
                </a:solidFill>
                <a:latin typeface="Arial MT Pro"/>
                <a:ea typeface="Arial MT Pro"/>
                <a:cs typeface="Arial MT Pro"/>
                <a:sym typeface="Arial MT Pro"/>
              </a:rPr>
              <a:t>Capture the intended value</a:t>
            </a:r>
          </a:p>
          <a:p>
            <a:pPr algn="l">
              <a:lnSpc>
                <a:spcPts val="2640"/>
              </a:lnSpc>
            </a:pPr>
          </a:p>
          <a:p>
            <a:pPr algn="l">
              <a:lnSpc>
                <a:spcPts val="2640"/>
              </a:lnSpc>
            </a:pP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272597" y="885825"/>
            <a:ext cx="15742807" cy="6540391"/>
          </a:xfrm>
          <a:prstGeom prst="rect">
            <a:avLst/>
          </a:prstGeom>
        </p:spPr>
        <p:txBody>
          <a:bodyPr anchor="t" rtlCol="false" tIns="0" lIns="0" bIns="0" rIns="0">
            <a:spAutoFit/>
          </a:bodyPr>
          <a:lstStyle/>
          <a:p>
            <a:pPr algn="ctr">
              <a:lnSpc>
                <a:spcPts val="8939"/>
              </a:lnSpc>
            </a:pPr>
          </a:p>
          <a:p>
            <a:pPr algn="ctr">
              <a:lnSpc>
                <a:spcPts val="8939"/>
              </a:lnSpc>
            </a:pPr>
          </a:p>
          <a:p>
            <a:pPr algn="ctr">
              <a:lnSpc>
                <a:spcPts val="8939"/>
              </a:lnSpc>
            </a:pPr>
          </a:p>
          <a:p>
            <a:pPr algn="ctr">
              <a:lnSpc>
                <a:spcPts val="8939"/>
              </a:lnSpc>
            </a:pPr>
            <a:r>
              <a:rPr lang="en-US" b="true" sz="7449">
                <a:solidFill>
                  <a:srgbClr val="7030A0"/>
                </a:solidFill>
                <a:latin typeface="Arial MT Pro Bold"/>
                <a:ea typeface="Arial MT Pro Bold"/>
                <a:cs typeface="Arial MT Pro Bold"/>
                <a:sym typeface="Arial MT Pro Bold"/>
              </a:rPr>
              <a:t>MBT </a:t>
            </a:r>
          </a:p>
          <a:p>
            <a:pPr algn="ctr">
              <a:lnSpc>
                <a:spcPts val="8939"/>
              </a:lnSpc>
            </a:pPr>
            <a:r>
              <a:rPr lang="en-US" b="true" sz="7449">
                <a:solidFill>
                  <a:srgbClr val="7030A0"/>
                </a:solidFill>
                <a:latin typeface="Arial MT Pro Bold"/>
                <a:ea typeface="Arial MT Pro Bold"/>
                <a:cs typeface="Arial MT Pro Bold"/>
                <a:sym typeface="Arial MT Pro Bold"/>
              </a:rPr>
              <a:t>(Master’s of Business Thinking)</a:t>
            </a:r>
          </a:p>
          <a:p>
            <a:pPr algn="ctr">
              <a:lnSpc>
                <a:spcPts val="5866"/>
              </a:lnSpc>
            </a:pPr>
            <a:r>
              <a:rPr lang="en-US" sz="4888">
                <a:solidFill>
                  <a:srgbClr val="7030A0"/>
                </a:solidFill>
                <a:latin typeface="Arial MT Pro"/>
                <a:ea typeface="Arial MT Pro"/>
                <a:cs typeface="Arial MT Pro"/>
                <a:sym typeface="Arial MT Pro"/>
              </a:rPr>
              <a:t>Education that delivers profits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345080" y="2386528"/>
            <a:ext cx="15597839" cy="4281805"/>
            <a:chOff x="0" y="0"/>
            <a:chExt cx="15390520" cy="4224893"/>
          </a:xfrm>
        </p:grpSpPr>
        <p:sp>
          <p:nvSpPr>
            <p:cNvPr name="Freeform 4" id="4"/>
            <p:cNvSpPr/>
            <p:nvPr/>
          </p:nvSpPr>
          <p:spPr>
            <a:xfrm flipH="false" flipV="false" rot="0">
              <a:off x="0" y="0"/>
              <a:ext cx="15390519" cy="4224893"/>
            </a:xfrm>
            <a:custGeom>
              <a:avLst/>
              <a:gdLst/>
              <a:ahLst/>
              <a:cxnLst/>
              <a:rect r="r" b="b" t="t" l="l"/>
              <a:pathLst>
                <a:path h="4224893" w="15390519">
                  <a:moveTo>
                    <a:pt x="0" y="0"/>
                  </a:moveTo>
                  <a:lnTo>
                    <a:pt x="15390519" y="0"/>
                  </a:lnTo>
                  <a:lnTo>
                    <a:pt x="15390519" y="4224893"/>
                  </a:lnTo>
                  <a:lnTo>
                    <a:pt x="0" y="4224893"/>
                  </a:lnTo>
                  <a:close/>
                </a:path>
              </a:pathLst>
            </a:custGeom>
            <a:solidFill>
              <a:srgbClr val="000000">
                <a:alpha val="0"/>
              </a:srgbClr>
            </a:solidFill>
          </p:spPr>
        </p:sp>
        <p:sp>
          <p:nvSpPr>
            <p:cNvPr name="TextBox 5" id="5"/>
            <p:cNvSpPr txBox="true"/>
            <p:nvPr/>
          </p:nvSpPr>
          <p:spPr>
            <a:xfrm>
              <a:off x="0" y="-295275"/>
              <a:ext cx="15390520" cy="4520168"/>
            </a:xfrm>
            <a:prstGeom prst="rect">
              <a:avLst/>
            </a:prstGeom>
          </p:spPr>
          <p:txBody>
            <a:bodyPr anchor="ctr" rtlCol="false" tIns="0" lIns="0" bIns="0" rIns="0"/>
            <a:lstStyle/>
            <a:p>
              <a:pPr algn="ctr">
                <a:lnSpc>
                  <a:spcPts val="11040"/>
                </a:lnSpc>
              </a:pPr>
              <a:r>
                <a:rPr lang="en-US" b="true" sz="8000">
                  <a:solidFill>
                    <a:srgbClr val="7030A0"/>
                  </a:solidFill>
                  <a:latin typeface="Arial MT Pro Bold"/>
                  <a:ea typeface="Arial MT Pro Bold"/>
                  <a:cs typeface="Arial MT Pro Bold"/>
                  <a:sym typeface="Arial MT Pro Bold"/>
                </a:rPr>
                <a:t>Q &amp; A</a:t>
              </a:r>
            </a:p>
            <a:p>
              <a:pPr algn="ctr">
                <a:lnSpc>
                  <a:spcPts val="11040"/>
                </a:lnSpc>
              </a:pPr>
              <a:r>
                <a:rPr lang="en-US" b="true" sz="8000">
                  <a:solidFill>
                    <a:srgbClr val="7030A0"/>
                  </a:solidFill>
                  <a:latin typeface="Arial MT Pro Bold"/>
                  <a:ea typeface="Arial MT Pro Bold"/>
                  <a:cs typeface="Arial MT Pro Bold"/>
                  <a:sym typeface="Arial MT Pro Bold"/>
                </a:rPr>
                <a:t>what questions do you have for us?</a:t>
              </a:r>
            </a:p>
          </p:txBody>
        </p:sp>
      </p:grpSp>
      <p:sp>
        <p:nvSpPr>
          <p:cNvPr name="TextBox 6" id="6"/>
          <p:cNvSpPr txBox="true"/>
          <p:nvPr/>
        </p:nvSpPr>
        <p:spPr>
          <a:xfrm rot="0">
            <a:off x="4683048" y="7071804"/>
            <a:ext cx="9757159" cy="619125"/>
          </a:xfrm>
          <a:prstGeom prst="rect">
            <a:avLst/>
          </a:prstGeom>
        </p:spPr>
        <p:txBody>
          <a:bodyPr anchor="t" rtlCol="false" tIns="0" lIns="0" bIns="0" rIns="0">
            <a:spAutoFit/>
          </a:bodyPr>
          <a:lstStyle/>
          <a:p>
            <a:pPr algn="l">
              <a:lnSpc>
                <a:spcPts val="4320"/>
              </a:lnSpc>
            </a:pPr>
            <a:r>
              <a:rPr lang="en-US" b="true" sz="3600" u="sng">
                <a:solidFill>
                  <a:srgbClr val="761E86"/>
                </a:solidFill>
                <a:latin typeface="Arial MT Pro Bold"/>
                <a:ea typeface="Arial MT Pro Bold"/>
                <a:cs typeface="Arial MT Pro Bold"/>
                <a:sym typeface="Arial MT Pro Bold"/>
              </a:rPr>
              <a:t>info</a:t>
            </a:r>
            <a:r>
              <a:rPr lang="en-US" b="true" sz="3600" u="sng">
                <a:solidFill>
                  <a:srgbClr val="761E86"/>
                </a:solidFill>
                <a:latin typeface="Arial MT Pro Bold"/>
                <a:ea typeface="Arial MT Pro Bold"/>
                <a:cs typeface="Arial MT Pro Bold"/>
                <a:sym typeface="Arial MT Pro Bold"/>
              </a:rPr>
              <a:t>@siderroad.com</a:t>
            </a:r>
            <a:r>
              <a:rPr lang="en-US" sz="3600">
                <a:solidFill>
                  <a:srgbClr val="761E86"/>
                </a:solidFill>
                <a:latin typeface="Arial MT Pro"/>
                <a:ea typeface="Arial MT Pro"/>
                <a:cs typeface="Arial MT Pro"/>
                <a:sym typeface="Arial MT Pro"/>
              </a:rPr>
              <a:t>  </a:t>
            </a:r>
            <a:r>
              <a:rPr lang="en-US" b="true" sz="3600" u="sng">
                <a:solidFill>
                  <a:srgbClr val="761E86"/>
                </a:solidFill>
                <a:latin typeface="Arial MT Pro Bold"/>
                <a:ea typeface="Arial MT Pro Bold"/>
                <a:cs typeface="Arial MT Pro Bold"/>
                <a:sym typeface="Arial MT Pro Bold"/>
              </a:rPr>
              <a:t> www.siderroad.com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670453" y="4174288"/>
            <a:ext cx="16947093" cy="3410083"/>
          </a:xfrm>
          <a:prstGeom prst="rect">
            <a:avLst/>
          </a:prstGeom>
        </p:spPr>
        <p:txBody>
          <a:bodyPr anchor="t" rtlCol="false" tIns="0" lIns="0" bIns="0" rIns="0">
            <a:spAutoFit/>
          </a:bodyPr>
          <a:lstStyle/>
          <a:p>
            <a:pPr algn="l">
              <a:lnSpc>
                <a:spcPts val="3359"/>
              </a:lnSpc>
            </a:pPr>
            <a:r>
              <a:rPr lang="en-US" sz="2799">
                <a:solidFill>
                  <a:srgbClr val="7030A0"/>
                </a:solidFill>
                <a:latin typeface="Arial MT Pro"/>
                <a:ea typeface="Arial MT Pro"/>
                <a:cs typeface="Arial MT Pro"/>
                <a:sym typeface="Arial MT Pro"/>
              </a:rPr>
              <a:t>The COVID pandemic transformed the workplace and employee expectations forever. </a:t>
            </a:r>
          </a:p>
          <a:p>
            <a:pPr algn="l">
              <a:lnSpc>
                <a:spcPts val="3359"/>
              </a:lnSpc>
            </a:pPr>
            <a:r>
              <a:rPr lang="en-US" sz="2799">
                <a:solidFill>
                  <a:srgbClr val="7030A0"/>
                </a:solidFill>
                <a:latin typeface="Arial MT Pro"/>
                <a:ea typeface="Arial MT Pro"/>
                <a:cs typeface="Arial MT Pro"/>
                <a:sym typeface="Arial MT Pro"/>
              </a:rPr>
              <a:t>Hybrid / remote work schedules are permanent.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Leaders need to adapt and change to ensure employee expectations, needs, growth /retention.  </a:t>
            </a:r>
          </a:p>
          <a:p>
            <a:pPr algn="l">
              <a:lnSpc>
                <a:spcPts val="3359"/>
              </a:lnSpc>
            </a:pPr>
            <a:r>
              <a:rPr lang="en-US" sz="2799">
                <a:solidFill>
                  <a:srgbClr val="7030A0"/>
                </a:solidFill>
                <a:latin typeface="Arial MT Pro"/>
                <a:ea typeface="Arial MT Pro"/>
                <a:cs typeface="Arial MT Pro"/>
                <a:sym typeface="Arial MT Pro"/>
              </a:rPr>
              <a:t>✦    Mental health challenges remain persistent and consistent. </a:t>
            </a:r>
          </a:p>
          <a:p>
            <a:pPr algn="l">
              <a:lnSpc>
                <a:spcPts val="3359"/>
              </a:lnSpc>
            </a:pPr>
            <a:r>
              <a:rPr lang="en-US" sz="2799">
                <a:solidFill>
                  <a:srgbClr val="7030A0"/>
                </a:solidFill>
                <a:latin typeface="Arial MT Pro"/>
                <a:ea typeface="Arial MT Pro"/>
                <a:cs typeface="Arial MT Pro"/>
                <a:sym typeface="Arial MT Pro"/>
              </a:rPr>
              <a:t>✦    Lessened office interactions resulted in less knowledge transfer across the organizational structure due to weaker internal relationships.</a:t>
            </a:r>
          </a:p>
          <a:p>
            <a:pPr algn="l">
              <a:lnSpc>
                <a:spcPts val="3359"/>
              </a:lnSpc>
            </a:pPr>
            <a:r>
              <a:rPr lang="en-US" sz="2799">
                <a:solidFill>
                  <a:srgbClr val="7030A0"/>
                </a:solidFill>
                <a:latin typeface="Arial MT Pro"/>
                <a:ea typeface="Arial MT Pro"/>
                <a:cs typeface="Arial MT Pro"/>
                <a:sym typeface="Arial MT Pro"/>
              </a:rPr>
              <a:t>✦    College degrees are no longer required for many entry and mid level jobs anymore.  </a:t>
            </a:r>
          </a:p>
        </p:txBody>
      </p:sp>
      <p:sp>
        <p:nvSpPr>
          <p:cNvPr name="AutoShape 4" id="4"/>
          <p:cNvSpPr/>
          <p:nvPr/>
        </p:nvSpPr>
        <p:spPr>
          <a:xfrm rot="16800">
            <a:off x="430576" y="2085677"/>
            <a:ext cx="17066004" cy="0"/>
          </a:xfrm>
          <a:prstGeom prst="line">
            <a:avLst/>
          </a:prstGeom>
          <a:ln cap="rnd" w="28575">
            <a:solidFill>
              <a:srgbClr val="7030A0"/>
            </a:solidFill>
            <a:prstDash val="solid"/>
            <a:headEnd type="none" len="sm" w="sm"/>
            <a:tailEnd type="none" len="sm" w="sm"/>
          </a:ln>
        </p:spPr>
      </p:sp>
      <p:grpSp>
        <p:nvGrpSpPr>
          <p:cNvPr name="Group 5" id="5"/>
          <p:cNvGrpSpPr/>
          <p:nvPr/>
        </p:nvGrpSpPr>
        <p:grpSpPr>
          <a:xfrm rot="0">
            <a:off x="16944916" y="9326434"/>
            <a:ext cx="1097400" cy="787200"/>
            <a:chOff x="0" y="0"/>
            <a:chExt cx="1463200" cy="1049600"/>
          </a:xfrm>
        </p:grpSpPr>
        <p:sp>
          <p:nvSpPr>
            <p:cNvPr name="Freeform 6" id="6"/>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7" id="7"/>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3</a:t>
              </a:r>
            </a:p>
          </p:txBody>
        </p:sp>
      </p:grpSp>
      <p:sp>
        <p:nvSpPr>
          <p:cNvPr name="Freeform 8" id="8"/>
          <p:cNvSpPr/>
          <p:nvPr/>
        </p:nvSpPr>
        <p:spPr>
          <a:xfrm flipH="false" flipV="false" rot="0">
            <a:off x="6724259" y="8235999"/>
            <a:ext cx="4077483" cy="2180870"/>
          </a:xfrm>
          <a:custGeom>
            <a:avLst/>
            <a:gdLst/>
            <a:ahLst/>
            <a:cxnLst/>
            <a:rect r="r" b="b" t="t" l="l"/>
            <a:pathLst>
              <a:path h="2180870" w="4077483">
                <a:moveTo>
                  <a:pt x="0" y="0"/>
                </a:moveTo>
                <a:lnTo>
                  <a:pt x="4077482" y="0"/>
                </a:lnTo>
                <a:lnTo>
                  <a:pt x="4077482" y="2180870"/>
                </a:lnTo>
                <a:lnTo>
                  <a:pt x="0" y="2180870"/>
                </a:lnTo>
                <a:lnTo>
                  <a:pt x="0" y="0"/>
                </a:lnTo>
                <a:close/>
              </a:path>
            </a:pathLst>
          </a:custGeom>
          <a:blipFill>
            <a:blip r:embed="rId4"/>
            <a:stretch>
              <a:fillRect l="-54383" t="-50936" r="-59900" b="-67593"/>
            </a:stretch>
          </a:blipFill>
        </p:spPr>
      </p:sp>
      <p:sp>
        <p:nvSpPr>
          <p:cNvPr name="TextBox 9" id="9"/>
          <p:cNvSpPr txBox="true"/>
          <p:nvPr/>
        </p:nvSpPr>
        <p:spPr>
          <a:xfrm rot="0">
            <a:off x="427816" y="895350"/>
            <a:ext cx="17065800" cy="1103108"/>
          </a:xfrm>
          <a:prstGeom prst="rect">
            <a:avLst/>
          </a:prstGeom>
        </p:spPr>
        <p:txBody>
          <a:bodyPr anchor="t" rtlCol="false" tIns="0" lIns="0" bIns="0" rIns="0">
            <a:spAutoFit/>
          </a:bodyPr>
          <a:lstStyle/>
          <a:p>
            <a:pPr algn="l">
              <a:lnSpc>
                <a:spcPts val="7702"/>
              </a:lnSpc>
            </a:pPr>
            <a:r>
              <a:rPr lang="en-US" sz="6418" b="true">
                <a:solidFill>
                  <a:srgbClr val="7030A0"/>
                </a:solidFill>
                <a:latin typeface="Arial MT Pro Bold"/>
                <a:ea typeface="Arial MT Pro Bold"/>
                <a:cs typeface="Arial MT Pro Bold"/>
                <a:sym typeface="Arial MT Pro Bold"/>
              </a:rPr>
              <a:t>T</a:t>
            </a:r>
            <a:r>
              <a:rPr lang="en-US" sz="6418" b="true">
                <a:solidFill>
                  <a:srgbClr val="7030A0"/>
                </a:solidFill>
                <a:latin typeface="Arial MT Pro Bold"/>
                <a:ea typeface="Arial MT Pro Bold"/>
                <a:cs typeface="Arial MT Pro Bold"/>
                <a:sym typeface="Arial MT Pro Bold"/>
              </a:rPr>
              <a:t>he Workplace Has Been Altered Forever</a:t>
            </a:r>
            <a:r>
              <a:rPr lang="en-US" sz="6418">
                <a:solidFill>
                  <a:srgbClr val="7030A0"/>
                </a:solidFill>
                <a:latin typeface="Arial MT Pro"/>
                <a:ea typeface="Arial MT Pro"/>
                <a:cs typeface="Arial MT Pro"/>
                <a:sym typeface="Arial MT Pro"/>
              </a:rPr>
              <a:t>✦</a:t>
            </a:r>
          </a:p>
        </p:txBody>
      </p:sp>
      <p:sp>
        <p:nvSpPr>
          <p:cNvPr name="TextBox 10" id="10"/>
          <p:cNvSpPr txBox="true"/>
          <p:nvPr/>
        </p:nvSpPr>
        <p:spPr>
          <a:xfrm rot="0">
            <a:off x="1467142" y="2074990"/>
            <a:ext cx="14992872" cy="1552476"/>
          </a:xfrm>
          <a:prstGeom prst="rect">
            <a:avLst/>
          </a:prstGeom>
        </p:spPr>
        <p:txBody>
          <a:bodyPr anchor="t" rtlCol="false" tIns="0" lIns="0" bIns="0" rIns="0">
            <a:spAutoFit/>
          </a:bodyPr>
          <a:lstStyle/>
          <a:p>
            <a:pPr algn="l">
              <a:lnSpc>
                <a:spcPts val="3959"/>
              </a:lnSpc>
            </a:pPr>
          </a:p>
          <a:p>
            <a:pPr algn="ctr">
              <a:lnSpc>
                <a:spcPts val="3959"/>
              </a:lnSpc>
            </a:pPr>
            <a:r>
              <a:rPr lang="en-US" sz="3299">
                <a:solidFill>
                  <a:srgbClr val="7030A0"/>
                </a:solidFill>
                <a:latin typeface="Arial MT Pro"/>
                <a:ea typeface="Arial MT Pro"/>
                <a:cs typeface="Arial MT Pro"/>
                <a:sym typeface="Arial MT Pro"/>
              </a:rPr>
              <a:t>☛ </a:t>
            </a:r>
            <a:r>
              <a:rPr lang="en-US" sz="3299" b="true">
                <a:solidFill>
                  <a:srgbClr val="7030A0"/>
                </a:solidFill>
                <a:latin typeface="Arial MT Pro Bold"/>
                <a:ea typeface="Arial MT Pro Bold"/>
                <a:cs typeface="Arial MT Pro Bold"/>
                <a:sym typeface="Arial MT Pro Bold"/>
              </a:rPr>
              <a:t>Master’s of Business Thinking is a key to assist in this </a:t>
            </a:r>
          </a:p>
          <a:p>
            <a:pPr algn="ctr">
              <a:lnSpc>
                <a:spcPts val="3959"/>
              </a:lnSpc>
            </a:pPr>
            <a:r>
              <a:rPr lang="en-US" sz="3299" b="true">
                <a:solidFill>
                  <a:srgbClr val="7030A0"/>
                </a:solidFill>
                <a:latin typeface="Arial MT Pro Bold"/>
                <a:ea typeface="Arial MT Pro Bold"/>
                <a:cs typeface="Arial MT Pro Bold"/>
                <a:sym typeface="Arial MT Pro Bold"/>
              </a:rPr>
              <a:t>dramatic revolution.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915092" y="2952290"/>
            <a:ext cx="16233502" cy="4667432"/>
          </a:xfrm>
          <a:prstGeom prst="rect">
            <a:avLst/>
          </a:prstGeom>
        </p:spPr>
        <p:txBody>
          <a:bodyPr anchor="t" rtlCol="false" tIns="0" lIns="0" bIns="0" rIns="0">
            <a:spAutoFit/>
          </a:bodyPr>
          <a:lstStyle/>
          <a:p>
            <a:pPr algn="l">
              <a:lnSpc>
                <a:spcPts val="3359"/>
              </a:lnSpc>
            </a:pPr>
            <a:r>
              <a:rPr lang="en-US" sz="2799">
                <a:solidFill>
                  <a:srgbClr val="701C7F"/>
                </a:solidFill>
                <a:latin typeface="Arial MT Pro"/>
                <a:ea typeface="Arial MT Pro"/>
                <a:cs typeface="Arial MT Pro"/>
                <a:sym typeface="Arial MT Pro"/>
              </a:rPr>
              <a:t>✦ </a:t>
            </a:r>
            <a:r>
              <a:rPr lang="en-US" sz="2799">
                <a:solidFill>
                  <a:srgbClr val="701C7F"/>
                </a:solidFill>
                <a:latin typeface="Arial MT Pro"/>
                <a:ea typeface="Arial MT Pro"/>
                <a:cs typeface="Arial MT Pro"/>
                <a:sym typeface="Arial MT Pro"/>
              </a:rPr>
              <a:t> </a:t>
            </a:r>
            <a:r>
              <a:rPr lang="en-US" sz="2799">
                <a:solidFill>
                  <a:srgbClr val="701C7F"/>
                </a:solidFill>
                <a:latin typeface="Arial MT Pro"/>
                <a:ea typeface="Arial MT Pro"/>
                <a:cs typeface="Arial MT Pro"/>
                <a:sym typeface="Arial MT Pro"/>
              </a:rPr>
              <a:t>Remote work loses brain trust among employees.</a:t>
            </a:r>
          </a:p>
          <a:p>
            <a:pPr algn="l">
              <a:lnSpc>
                <a:spcPts val="3359"/>
              </a:lnSpc>
            </a:pPr>
          </a:p>
          <a:p>
            <a:pPr algn="l">
              <a:lnSpc>
                <a:spcPts val="3359"/>
              </a:lnSpc>
            </a:pPr>
            <a:r>
              <a:rPr lang="en-US" sz="2799">
                <a:solidFill>
                  <a:srgbClr val="701C7F"/>
                </a:solidFill>
                <a:latin typeface="Arial MT Pro"/>
                <a:ea typeface="Arial MT Pro"/>
                <a:cs typeface="Arial MT Pro"/>
                <a:sym typeface="Arial MT Pro"/>
              </a:rPr>
              <a:t>✦  </a:t>
            </a:r>
            <a:r>
              <a:rPr lang="en-US" sz="2799">
                <a:solidFill>
                  <a:srgbClr val="701C7F"/>
                </a:solidFill>
                <a:latin typeface="Arial MT Pro"/>
                <a:ea typeface="Arial MT Pro"/>
                <a:cs typeface="Arial MT Pro"/>
                <a:sym typeface="Arial MT Pro"/>
              </a:rPr>
              <a:t>Employees</a:t>
            </a:r>
            <a:r>
              <a:rPr lang="en-US" sz="2799">
                <a:solidFill>
                  <a:srgbClr val="7030A0"/>
                </a:solidFill>
                <a:latin typeface="Arial MT Pro"/>
                <a:ea typeface="Arial MT Pro"/>
                <a:cs typeface="Arial MT Pro"/>
                <a:sym typeface="Arial MT Pro"/>
              </a:rPr>
              <a:t> </a:t>
            </a:r>
            <a:r>
              <a:rPr lang="en-US" sz="2799" u="sng">
                <a:solidFill>
                  <a:srgbClr val="7030A0"/>
                </a:solidFill>
                <a:latin typeface="Arial MT Pro"/>
                <a:ea typeface="Arial MT Pro"/>
                <a:cs typeface="Arial MT Pro"/>
                <a:sym typeface="Arial MT Pro"/>
              </a:rPr>
              <a:t>do not understand </a:t>
            </a:r>
            <a:r>
              <a:rPr lang="en-US" sz="2799">
                <a:solidFill>
                  <a:srgbClr val="7030A0"/>
                </a:solidFill>
                <a:latin typeface="Arial MT Pro"/>
                <a:ea typeface="Arial MT Pro"/>
                <a:cs typeface="Arial MT Pro"/>
                <a:sym typeface="Arial MT Pro"/>
              </a:rPr>
              <a:t>how their position fits with the global perspective of the company. ✦   ✦  Employee misunderstanding of their particular position, exacerbates the issue.  </a:t>
            </a:r>
          </a:p>
          <a:p>
            <a:pPr algn="l">
              <a:lnSpc>
                <a:spcPts val="3359"/>
              </a:lnSpc>
            </a:pPr>
          </a:p>
          <a:p>
            <a:pPr algn="l" marL="675640" indent="-337820" lvl="1">
              <a:lnSpc>
                <a:spcPts val="3359"/>
              </a:lnSpc>
            </a:pPr>
            <a:r>
              <a:rPr lang="en-US" sz="2799">
                <a:solidFill>
                  <a:srgbClr val="7030A0"/>
                </a:solidFill>
                <a:latin typeface="Arial MT Pro"/>
                <a:ea typeface="Arial MT Pro"/>
                <a:cs typeface="Arial MT Pro"/>
                <a:sym typeface="Arial MT Pro"/>
              </a:rPr>
              <a:t>The old model of in-house training for entry and mid-level employees/ managers has drawbacks:</a:t>
            </a:r>
          </a:p>
          <a:p>
            <a:pPr algn="l" marL="675640" indent="-337820" lvl="1">
              <a:lnSpc>
                <a:spcPts val="3359"/>
              </a:lnSpc>
            </a:pPr>
          </a:p>
          <a:p>
            <a:pPr algn="l" marL="675640" indent="-337820" lvl="1">
              <a:lnSpc>
                <a:spcPts val="3359"/>
              </a:lnSpc>
              <a:buFont typeface="Arial"/>
              <a:buChar char="•"/>
            </a:pPr>
            <a:r>
              <a:rPr lang="en-US" sz="2799">
                <a:solidFill>
                  <a:srgbClr val="7030A0"/>
                </a:solidFill>
                <a:latin typeface="Arial MT Pro"/>
                <a:ea typeface="Arial MT Pro"/>
                <a:cs typeface="Arial MT Pro"/>
                <a:sym typeface="Arial MT Pro"/>
              </a:rPr>
              <a:t>Expensive -  Focus on compliance, not knowledge</a:t>
            </a:r>
          </a:p>
          <a:p>
            <a:pPr algn="l" marL="675640" indent="-337820" lvl="1">
              <a:lnSpc>
                <a:spcPts val="3359"/>
              </a:lnSpc>
              <a:buFont typeface="Arial"/>
              <a:buChar char="•"/>
            </a:pPr>
            <a:r>
              <a:rPr lang="en-US" sz="2799">
                <a:solidFill>
                  <a:srgbClr val="7030A0"/>
                </a:solidFill>
                <a:latin typeface="Arial MT Pro"/>
                <a:ea typeface="Arial MT Pro"/>
                <a:cs typeface="Arial MT Pro"/>
                <a:sym typeface="Arial MT Pro"/>
              </a:rPr>
              <a:t>One sized fits all	- Taught at one speed</a:t>
            </a:r>
          </a:p>
          <a:p>
            <a:pPr algn="l" marL="675640" indent="-337820" lvl="1">
              <a:lnSpc>
                <a:spcPts val="3359"/>
              </a:lnSpc>
              <a:buFont typeface="Arial"/>
              <a:buChar char="•"/>
            </a:pPr>
            <a:r>
              <a:rPr lang="en-US" sz="2799">
                <a:solidFill>
                  <a:srgbClr val="7030A0"/>
                </a:solidFill>
                <a:latin typeface="Arial MT Pro"/>
                <a:ea typeface="Arial MT Pro"/>
                <a:cs typeface="Arial MT Pro"/>
                <a:sym typeface="Arial MT Pro"/>
              </a:rPr>
              <a:t>Requires lots of time blocks - Focused on keeping people out of trouble</a:t>
            </a:r>
          </a:p>
          <a:p>
            <a:pPr algn="l" marL="675640" indent="-168910" lvl="3">
              <a:lnSpc>
                <a:spcPts val="3359"/>
              </a:lnSpc>
              <a:buFont typeface="Arial"/>
              <a:buChar char="￭"/>
            </a:pPr>
            <a:r>
              <a:rPr lang="en-US" sz="2799">
                <a:solidFill>
                  <a:srgbClr val="7030A0"/>
                </a:solidFill>
                <a:latin typeface="Arial MT Pro"/>
                <a:ea typeface="Arial MT Pro"/>
                <a:cs typeface="Arial MT Pro"/>
                <a:sym typeface="Arial MT Pro"/>
              </a:rPr>
              <a:t>Doesn’t offer expansion -  Companies aren’t requiring college education</a:t>
            </a:r>
          </a:p>
        </p:txBody>
      </p:sp>
      <p:sp>
        <p:nvSpPr>
          <p:cNvPr name="AutoShape 4" id="4"/>
          <p:cNvSpPr/>
          <p:nvPr/>
        </p:nvSpPr>
        <p:spPr>
          <a:xfrm rot="16695">
            <a:off x="993641" y="2025925"/>
            <a:ext cx="15690401" cy="0"/>
          </a:xfrm>
          <a:prstGeom prst="line">
            <a:avLst/>
          </a:prstGeom>
          <a:ln cap="rnd" w="28575">
            <a:solidFill>
              <a:srgbClr val="7030A0"/>
            </a:solidFill>
            <a:prstDash val="solid"/>
            <a:headEnd type="none" len="sm" w="sm"/>
            <a:tailEnd type="none" len="sm" w="sm"/>
          </a:ln>
        </p:spPr>
      </p:sp>
      <p:grpSp>
        <p:nvGrpSpPr>
          <p:cNvPr name="Group 5" id="5"/>
          <p:cNvGrpSpPr/>
          <p:nvPr/>
        </p:nvGrpSpPr>
        <p:grpSpPr>
          <a:xfrm rot="0">
            <a:off x="16944916" y="9326434"/>
            <a:ext cx="1097400" cy="787200"/>
            <a:chOff x="0" y="0"/>
            <a:chExt cx="1463200" cy="1049600"/>
          </a:xfrm>
        </p:grpSpPr>
        <p:sp>
          <p:nvSpPr>
            <p:cNvPr name="Freeform 6" id="6"/>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7" id="7"/>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4</a:t>
              </a:r>
            </a:p>
          </p:txBody>
        </p:sp>
      </p:grpSp>
      <p:sp>
        <p:nvSpPr>
          <p:cNvPr name="Freeform 8" id="8"/>
          <p:cNvSpPr/>
          <p:nvPr/>
        </p:nvSpPr>
        <p:spPr>
          <a:xfrm flipH="false" flipV="false" rot="0">
            <a:off x="7381589" y="8305340"/>
            <a:ext cx="3524821" cy="2079960"/>
          </a:xfrm>
          <a:custGeom>
            <a:avLst/>
            <a:gdLst/>
            <a:ahLst/>
            <a:cxnLst/>
            <a:rect r="r" b="b" t="t" l="l"/>
            <a:pathLst>
              <a:path h="2079960" w="3524821">
                <a:moveTo>
                  <a:pt x="0" y="0"/>
                </a:moveTo>
                <a:lnTo>
                  <a:pt x="3524822" y="0"/>
                </a:lnTo>
                <a:lnTo>
                  <a:pt x="3524822" y="2079960"/>
                </a:lnTo>
                <a:lnTo>
                  <a:pt x="0" y="2079960"/>
                </a:lnTo>
                <a:lnTo>
                  <a:pt x="0" y="0"/>
                </a:lnTo>
                <a:close/>
              </a:path>
            </a:pathLst>
          </a:custGeom>
          <a:blipFill>
            <a:blip r:embed="rId4"/>
            <a:stretch>
              <a:fillRect l="-84310" t="-66330" r="-74942" b="-73312"/>
            </a:stretch>
          </a:blipFill>
        </p:spPr>
      </p:sp>
      <p:sp>
        <p:nvSpPr>
          <p:cNvPr name="TextBox 9" id="9"/>
          <p:cNvSpPr txBox="true"/>
          <p:nvPr/>
        </p:nvSpPr>
        <p:spPr>
          <a:xfrm rot="0">
            <a:off x="993734" y="804580"/>
            <a:ext cx="8971373" cy="1095375"/>
          </a:xfrm>
          <a:prstGeom prst="rect">
            <a:avLst/>
          </a:prstGeom>
        </p:spPr>
        <p:txBody>
          <a:bodyPr anchor="t" rtlCol="false" tIns="0" lIns="0" bIns="0" rIns="0">
            <a:spAutoFit/>
          </a:bodyPr>
          <a:lstStyle/>
          <a:p>
            <a:pPr algn="l">
              <a:lnSpc>
                <a:spcPts val="7679"/>
              </a:lnSpc>
            </a:pPr>
            <a:r>
              <a:rPr lang="en-US" sz="6399" b="true">
                <a:solidFill>
                  <a:srgbClr val="7030A0"/>
                </a:solidFill>
                <a:latin typeface="Arial MT Pro Bold"/>
                <a:ea typeface="Arial MT Pro Bold"/>
                <a:cs typeface="Arial MT Pro Bold"/>
                <a:sym typeface="Arial MT Pro Bold"/>
              </a:rPr>
              <a:t>Th</a:t>
            </a:r>
            <a:r>
              <a:rPr lang="en-US" sz="6399" b="true">
                <a:solidFill>
                  <a:srgbClr val="7030A0"/>
                </a:solidFill>
                <a:latin typeface="Arial MT Pro Bold"/>
                <a:ea typeface="Arial MT Pro Bold"/>
                <a:cs typeface="Arial MT Pro Bold"/>
                <a:sym typeface="Arial MT Pro Bold"/>
              </a:rPr>
              <a:t>e Problems</a:t>
            </a:r>
            <a:r>
              <a:rPr lang="en-US" sz="6399">
                <a:solidFill>
                  <a:srgbClr val="7030A0"/>
                </a:solidFill>
                <a:latin typeface="Arial MT Pro"/>
                <a:ea typeface="Arial MT Pro"/>
                <a:cs typeface="Arial MT Pro"/>
                <a:sym typeface="Arial MT Pro"/>
              </a:rPr>
              <a: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484923" y="805727"/>
            <a:ext cx="16858350" cy="1095375"/>
          </a:xfrm>
          <a:prstGeom prst="rect">
            <a:avLst/>
          </a:prstGeom>
        </p:spPr>
        <p:txBody>
          <a:bodyPr anchor="t" rtlCol="false" tIns="0" lIns="0" bIns="0" rIns="0">
            <a:spAutoFit/>
          </a:bodyPr>
          <a:lstStyle/>
          <a:p>
            <a:pPr algn="l">
              <a:lnSpc>
                <a:spcPts val="7679"/>
              </a:lnSpc>
            </a:pPr>
            <a:r>
              <a:rPr lang="en-US" sz="6399" b="true">
                <a:solidFill>
                  <a:srgbClr val="7030A0"/>
                </a:solidFill>
                <a:latin typeface="Arial MT Pro Bold"/>
                <a:ea typeface="Arial MT Pro Bold"/>
                <a:cs typeface="Arial MT Pro Bold"/>
                <a:sym typeface="Arial MT Pro Bold"/>
              </a:rPr>
              <a:t>MBT Addresses Workplace Revolution</a:t>
            </a:r>
            <a:r>
              <a:rPr lang="en-US" sz="6399">
                <a:solidFill>
                  <a:srgbClr val="7030A0"/>
                </a:solidFill>
                <a:latin typeface="Arial MT Pro"/>
                <a:ea typeface="Arial MT Pro"/>
                <a:cs typeface="Arial MT Pro"/>
                <a:sym typeface="Arial MT Pro"/>
              </a:rPr>
              <a:t> ✦</a:t>
            </a:r>
          </a:p>
        </p:txBody>
      </p:sp>
      <p:sp>
        <p:nvSpPr>
          <p:cNvPr name="TextBox 4" id="4"/>
          <p:cNvSpPr txBox="true"/>
          <p:nvPr/>
        </p:nvSpPr>
        <p:spPr>
          <a:xfrm rot="0">
            <a:off x="974720" y="2334934"/>
            <a:ext cx="15878756" cy="7182131"/>
          </a:xfrm>
          <a:prstGeom prst="rect">
            <a:avLst/>
          </a:prstGeom>
        </p:spPr>
        <p:txBody>
          <a:bodyPr anchor="t" rtlCol="false" tIns="0" lIns="0" bIns="0" rIns="0">
            <a:spAutoFit/>
          </a:bodyPr>
          <a:lstStyle/>
          <a:p>
            <a:pPr algn="l">
              <a:lnSpc>
                <a:spcPts val="3359"/>
              </a:lnSpc>
            </a:pPr>
            <a:r>
              <a:rPr lang="en-US" sz="2799">
                <a:solidFill>
                  <a:srgbClr val="7030A0"/>
                </a:solidFill>
                <a:latin typeface="Arial MT Pro"/>
                <a:ea typeface="Arial MT Pro"/>
                <a:cs typeface="Arial MT Pro"/>
                <a:sym typeface="Arial MT Pro"/>
                <a:hlinkClick r:id="rId3" tooltip="https://docs.google.com/document/d/1HYLbYS4FA4Rbkg7DcMge8YQrEn99isc1q0BhLNxuGFE/edit?usp=drivesdk"/>
              </a:rPr>
              <a:t>Lawyers, HR experts are required to pass tests for continuing education, why don’t all companies provide this for all employees?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hlinkClick r:id="rId4" tooltip="https://docs.google.com/document/d/1HYLbYS4FA4Rbkg7DcMge8YQrEn99isc1q0BhLNxuGFE/edit?usp=drivesdk"/>
              </a:rPr>
              <a:t>Learning provides invaluable ROI on business growth.</a:t>
            </a:r>
          </a:p>
          <a:p>
            <a:pPr algn="l">
              <a:lnSpc>
                <a:spcPts val="3359"/>
              </a:lnSpc>
            </a:pPr>
            <a:r>
              <a:rPr lang="en-US" sz="2799" u="sng">
                <a:solidFill>
                  <a:srgbClr val="7030A0"/>
                </a:solidFill>
                <a:latin typeface="Arial MT Pro"/>
                <a:ea typeface="Arial MT Pro"/>
                <a:cs typeface="Arial MT Pro"/>
                <a:sym typeface="Arial MT Pro"/>
                <a:hlinkClick r:id="rId5" tooltip="https://docs.google.com/document/d/1HYLbYS4FA4Rbkg7DcMge8YQrEn99isc1q0BhLNxuGFE/edit?usp=drivesdk"/>
              </a:rPr>
              <a:t> </a:t>
            </a:r>
          </a:p>
          <a:p>
            <a:pPr algn="l">
              <a:lnSpc>
                <a:spcPts val="3359"/>
              </a:lnSpc>
            </a:pPr>
            <a:r>
              <a:rPr lang="en-US" b="true" sz="2799" u="sng">
                <a:solidFill>
                  <a:srgbClr val="7030A0"/>
                </a:solidFill>
                <a:latin typeface="Arial MT Pro Bold"/>
                <a:ea typeface="Arial MT Pro Bold"/>
                <a:cs typeface="Arial MT Pro Bold"/>
                <a:sym typeface="Arial MT Pro Bold"/>
                <a:hlinkClick r:id="rId6" tooltip="https://docs.google.com/document/d/1HYLbYS4FA4Rbkg7DcMge8YQrEn99isc1q0BhLNxuGFE/edit?usp=drivesdk"/>
              </a:rPr>
              <a:t>MBT increases:</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hlinkClick r:id="rId7" tooltip="https://docs.google.com/document/d/1HYLbYS4FA4Rbkg7DcMge8YQrEn99isc1q0BhLNxuGFE/edit?usp=drivesdk"/>
              </a:rPr>
              <a:t>Capabilities, engagement and retention.</a:t>
            </a:r>
          </a:p>
          <a:p>
            <a:pPr algn="l">
              <a:lnSpc>
                <a:spcPts val="3359"/>
              </a:lnSpc>
            </a:pPr>
            <a:r>
              <a:rPr lang="en-US" sz="2799">
                <a:solidFill>
                  <a:srgbClr val="7030A0"/>
                </a:solidFill>
                <a:latin typeface="Arial MT Pro"/>
                <a:ea typeface="Arial MT Pro"/>
                <a:cs typeface="Arial MT Pro"/>
                <a:sym typeface="Arial MT Pro"/>
                <a:hlinkClick r:id="rId8" tooltip="https://docs.google.com/document/d/1HYLbYS4FA4Rbkg7DcMge8YQrEn99isc1q0BhLNxuGFE/edit?usp=drivesdk"/>
              </a:rPr>
              <a:t>Addresses learning and training missions of many companies </a:t>
            </a:r>
          </a:p>
          <a:p>
            <a:pPr algn="l">
              <a:lnSpc>
                <a:spcPts val="3359"/>
              </a:lnSpc>
            </a:pPr>
            <a:r>
              <a:rPr lang="en-US" sz="2799">
                <a:solidFill>
                  <a:srgbClr val="7030A0"/>
                </a:solidFill>
                <a:latin typeface="Arial MT Pro"/>
                <a:ea typeface="Arial MT Pro"/>
                <a:cs typeface="Arial MT Pro"/>
                <a:sym typeface="Arial MT Pro"/>
                <a:hlinkClick r:id="rId9" tooltip="https://docs.google.com/document/d/1HYLbYS4FA4Rbkg7DcMge8YQrEn99isc1q0BhLNxuGFE/edit?usp=drivesdk"/>
              </a:rPr>
              <a:t>Provides on the job e-learning</a:t>
            </a:r>
          </a:p>
          <a:p>
            <a:pPr algn="l">
              <a:lnSpc>
                <a:spcPts val="3359"/>
              </a:lnSpc>
            </a:pPr>
            <a:r>
              <a:rPr lang="en-US" sz="2799">
                <a:solidFill>
                  <a:srgbClr val="7030A0"/>
                </a:solidFill>
                <a:latin typeface="Arial MT Pro"/>
                <a:ea typeface="Arial MT Pro"/>
                <a:cs typeface="Arial MT Pro"/>
                <a:sym typeface="Arial MT Pro"/>
                <a:hlinkClick r:id="rId10" tooltip="https://docs.google.com/document/d/1HYLbYS4FA4Rbkg7DcMge8YQrEn99isc1q0BhLNxuGFE/edit?usp=drivesdk"/>
              </a:rPr>
              <a:t>Provides in person learning</a:t>
            </a:r>
          </a:p>
          <a:p>
            <a:pPr algn="l">
              <a:lnSpc>
                <a:spcPts val="3359"/>
              </a:lnSpc>
            </a:pPr>
            <a:r>
              <a:rPr lang="en-US" sz="2799">
                <a:solidFill>
                  <a:srgbClr val="7030A0"/>
                </a:solidFill>
                <a:latin typeface="Arial MT Pro"/>
                <a:ea typeface="Arial MT Pro"/>
                <a:cs typeface="Arial MT Pro"/>
                <a:sym typeface="Arial MT Pro"/>
                <a:hlinkClick r:id="rId11" tooltip="https://docs.google.com/document/d/1HYLbYS4FA4Rbkg7DcMge8YQrEn99isc1q0BhLNxuGFE/edit?usp=drivesdk"/>
              </a:rPr>
              <a:t>Provides mentorship</a:t>
            </a:r>
          </a:p>
          <a:p>
            <a:pPr algn="l">
              <a:lnSpc>
                <a:spcPts val="3359"/>
              </a:lnSpc>
            </a:pPr>
            <a:r>
              <a:rPr lang="en-US" sz="2799">
                <a:solidFill>
                  <a:srgbClr val="7030A0"/>
                </a:solidFill>
                <a:latin typeface="Arial MT Pro"/>
                <a:ea typeface="Arial MT Pro"/>
                <a:cs typeface="Arial MT Pro"/>
                <a:sym typeface="Arial MT Pro"/>
                <a:hlinkClick r:id="rId12" tooltip="https://docs.google.com/document/d/1HYLbYS4FA4Rbkg7DcMge8YQrEn99isc1q0BhLNxuGFE/edit?usp=drivesdk"/>
              </a:rPr>
              <a:t>Provides knowledge leading to confidence</a:t>
            </a:r>
          </a:p>
          <a:p>
            <a:pPr algn="l">
              <a:lnSpc>
                <a:spcPts val="3359"/>
              </a:lnSpc>
            </a:pPr>
            <a:r>
              <a:rPr lang="en-US" sz="2799">
                <a:solidFill>
                  <a:srgbClr val="7030A0"/>
                </a:solidFill>
                <a:latin typeface="Arial MT Pro"/>
                <a:ea typeface="Arial MT Pro"/>
                <a:cs typeface="Arial MT Pro"/>
                <a:sym typeface="Arial MT Pro"/>
                <a:hlinkClick r:id="rId13" tooltip="https://docs.google.com/document/d/1HYLbYS4FA4Rbkg7DcMge8YQrEn99isc1q0BhLNxuGFE/edit?usp=drivesdk"/>
              </a:rPr>
              <a:t>Confidence leads to loyalty</a:t>
            </a:r>
          </a:p>
          <a:p>
            <a:pPr algn="l">
              <a:lnSpc>
                <a:spcPts val="3359"/>
              </a:lnSpc>
            </a:pPr>
            <a:r>
              <a:rPr lang="en-US" sz="2799">
                <a:solidFill>
                  <a:srgbClr val="7030A0"/>
                </a:solidFill>
                <a:latin typeface="Arial MT Pro"/>
                <a:ea typeface="Arial MT Pro"/>
                <a:cs typeface="Arial MT Pro"/>
                <a:sym typeface="Arial MT Pro"/>
                <a:hlinkClick r:id="rId14" tooltip="https://docs.google.com/document/d/1HYLbYS4FA4Rbkg7DcMge8YQrEn99isc1q0BhLNxuGFE/edit?usp=drivesdk"/>
              </a:rPr>
              <a:t>Loyalty is what all employers and employees seek.</a:t>
            </a:r>
            <a:r>
              <a:rPr lang="en-US" sz="2799" u="sng">
                <a:solidFill>
                  <a:srgbClr val="7030A0"/>
                </a:solidFill>
                <a:latin typeface="Arial MT Pro"/>
                <a:ea typeface="Arial MT Pro"/>
                <a:cs typeface="Arial MT Pro"/>
                <a:sym typeface="Arial MT Pro"/>
                <a:hlinkClick r:id="rId15" tooltip="https://docs.google.com/document/d/1HYLbYS4FA4Rbkg7DcMge8YQrEn99isc1q0BhLNxuGFE/edit?usp=drivesdk"/>
              </a:rPr>
              <a:t> </a:t>
            </a:r>
          </a:p>
          <a:p>
            <a:pPr algn="l">
              <a:lnSpc>
                <a:spcPts val="3359"/>
              </a:lnSpc>
            </a:pPr>
          </a:p>
          <a:p>
            <a:pPr algn="l">
              <a:lnSpc>
                <a:spcPts val="3359"/>
              </a:lnSpc>
            </a:pPr>
          </a:p>
        </p:txBody>
      </p:sp>
      <p:sp>
        <p:nvSpPr>
          <p:cNvPr name="AutoShape 5" id="5"/>
          <p:cNvSpPr/>
          <p:nvPr/>
        </p:nvSpPr>
        <p:spPr>
          <a:xfrm rot="16800">
            <a:off x="430576" y="2085677"/>
            <a:ext cx="17066004" cy="0"/>
          </a:xfrm>
          <a:prstGeom prst="line">
            <a:avLst/>
          </a:prstGeom>
          <a:ln cap="rnd" w="28575">
            <a:solidFill>
              <a:srgbClr val="7030A0"/>
            </a:solidFill>
            <a:prstDash val="solid"/>
            <a:headEnd type="none" len="sm" w="sm"/>
            <a:tailEnd type="none" len="sm" w="sm"/>
          </a:ln>
        </p:spPr>
      </p:sp>
      <p:grpSp>
        <p:nvGrpSpPr>
          <p:cNvPr name="Group 6" id="6"/>
          <p:cNvGrpSpPr/>
          <p:nvPr/>
        </p:nvGrpSpPr>
        <p:grpSpPr>
          <a:xfrm rot="0">
            <a:off x="16944916" y="9326434"/>
            <a:ext cx="1097400" cy="787200"/>
            <a:chOff x="0" y="0"/>
            <a:chExt cx="1463200" cy="1049600"/>
          </a:xfrm>
        </p:grpSpPr>
        <p:sp>
          <p:nvSpPr>
            <p:cNvPr name="Freeform 7" id="7"/>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8" id="8"/>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5</a:t>
              </a:r>
            </a:p>
          </p:txBody>
        </p:sp>
      </p:grpSp>
      <p:sp>
        <p:nvSpPr>
          <p:cNvPr name="Freeform 9" id="9"/>
          <p:cNvSpPr/>
          <p:nvPr/>
        </p:nvSpPr>
        <p:spPr>
          <a:xfrm flipH="false" flipV="false" rot="0">
            <a:off x="7381589" y="8794304"/>
            <a:ext cx="3524821" cy="1444960"/>
          </a:xfrm>
          <a:custGeom>
            <a:avLst/>
            <a:gdLst/>
            <a:ahLst/>
            <a:cxnLst/>
            <a:rect r="r" b="b" t="t" l="l"/>
            <a:pathLst>
              <a:path h="1444960" w="3524821">
                <a:moveTo>
                  <a:pt x="0" y="0"/>
                </a:moveTo>
                <a:lnTo>
                  <a:pt x="3524822" y="0"/>
                </a:lnTo>
                <a:lnTo>
                  <a:pt x="3524822" y="1444960"/>
                </a:lnTo>
                <a:lnTo>
                  <a:pt x="0" y="1444960"/>
                </a:lnTo>
                <a:lnTo>
                  <a:pt x="0" y="0"/>
                </a:lnTo>
                <a:close/>
              </a:path>
            </a:pathLst>
          </a:custGeom>
          <a:blipFill>
            <a:blip r:embed="rId16"/>
            <a:stretch>
              <a:fillRect l="-84310" t="-118331" r="-74942" b="-126624"/>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714825" y="857650"/>
            <a:ext cx="16858350" cy="4010025"/>
          </a:xfrm>
          <a:prstGeom prst="rect">
            <a:avLst/>
          </a:prstGeom>
        </p:spPr>
        <p:txBody>
          <a:bodyPr anchor="t" rtlCol="false" tIns="0" lIns="0" bIns="0" rIns="0">
            <a:spAutoFit/>
          </a:bodyPr>
          <a:lstStyle/>
          <a:p>
            <a:pPr algn="l">
              <a:lnSpc>
                <a:spcPts val="7679"/>
              </a:lnSpc>
            </a:pPr>
            <a:r>
              <a:rPr lang="en-US" sz="6399" b="true">
                <a:solidFill>
                  <a:srgbClr val="7030A0"/>
                </a:solidFill>
                <a:latin typeface="Arial MT Pro Bold"/>
                <a:ea typeface="Arial MT Pro Bold"/>
                <a:cs typeface="Arial MT Pro Bold"/>
                <a:sym typeface="Arial MT Pro Bold"/>
              </a:rPr>
              <a:t>  Opportunity For Employer</a:t>
            </a:r>
            <a:r>
              <a:rPr lang="en-US" sz="6399">
                <a:solidFill>
                  <a:srgbClr val="7030A0"/>
                </a:solidFill>
                <a:latin typeface="Arial MT Pro"/>
                <a:ea typeface="Arial MT Pro"/>
                <a:cs typeface="Arial MT Pro"/>
                <a:sym typeface="Arial MT Pro"/>
              </a:rPr>
              <a:t> ✦</a:t>
            </a:r>
          </a:p>
          <a:p>
            <a:pPr algn="l">
              <a:lnSpc>
                <a:spcPts val="7679"/>
              </a:lnSpc>
            </a:pPr>
          </a:p>
          <a:p>
            <a:pPr algn="l">
              <a:lnSpc>
                <a:spcPts val="7679"/>
              </a:lnSpc>
            </a:pPr>
          </a:p>
          <a:p>
            <a:pPr algn="l">
              <a:lnSpc>
                <a:spcPts val="7679"/>
              </a:lnSpc>
            </a:pPr>
          </a:p>
        </p:txBody>
      </p:sp>
      <p:sp>
        <p:nvSpPr>
          <p:cNvPr name="TextBox 4" id="4"/>
          <p:cNvSpPr txBox="true"/>
          <p:nvPr/>
        </p:nvSpPr>
        <p:spPr>
          <a:xfrm rot="0">
            <a:off x="1053042" y="2240566"/>
            <a:ext cx="16181914" cy="7600950"/>
          </a:xfrm>
          <a:prstGeom prst="rect">
            <a:avLst/>
          </a:prstGeom>
        </p:spPr>
        <p:txBody>
          <a:bodyPr anchor="t" rtlCol="false" tIns="0" lIns="0" bIns="0" rIns="0">
            <a:spAutoFit/>
          </a:bodyPr>
          <a:lstStyle/>
          <a:p>
            <a:pPr algn="l">
              <a:lnSpc>
                <a:spcPts val="3359"/>
              </a:lnSpc>
            </a:pPr>
          </a:p>
          <a:p>
            <a:pPr algn="l">
              <a:lnSpc>
                <a:spcPts val="3359"/>
              </a:lnSpc>
            </a:pPr>
          </a:p>
          <a:p>
            <a:pPr algn="l">
              <a:lnSpc>
                <a:spcPts val="3359"/>
              </a:lnSpc>
            </a:pPr>
            <a:r>
              <a:rPr lang="en-US" sz="2799" b="true">
                <a:solidFill>
                  <a:srgbClr val="7030A0"/>
                </a:solidFill>
                <a:latin typeface="Arial MT Pro Bold"/>
                <a:ea typeface="Arial MT Pro Bold"/>
                <a:cs typeface="Arial MT Pro Bold"/>
                <a:sym typeface="Arial MT Pro Bold"/>
              </a:rPr>
              <a:t>The truth:		</a:t>
            </a:r>
          </a:p>
          <a:p>
            <a:pPr algn="l">
              <a:lnSpc>
                <a:spcPts val="3359"/>
              </a:lnSpc>
            </a:pPr>
            <a:r>
              <a:rPr lang="en-US" sz="2799">
                <a:solidFill>
                  <a:srgbClr val="7030A0"/>
                </a:solidFill>
                <a:latin typeface="Arial MT Pro"/>
                <a:ea typeface="Arial MT Pro"/>
                <a:cs typeface="Arial MT Pro"/>
                <a:sym typeface="Arial MT Pro"/>
              </a:rPr>
              <a:t>          </a:t>
            </a:r>
            <a:r>
              <a:rPr lang="en-US" sz="2799">
                <a:solidFill>
                  <a:srgbClr val="7030A0"/>
                </a:solidFill>
                <a:latin typeface="Arial MT Pro"/>
                <a:ea typeface="Arial MT Pro"/>
                <a:cs typeface="Arial MT Pro"/>
                <a:sym typeface="Arial MT Pro"/>
              </a:rPr>
              <a:t>✦ Employees don’t want to change companies. They want to feel fulfilled  and appreciated in the jobs they have.    </a:t>
            </a:r>
          </a:p>
          <a:p>
            <a:pPr algn="l">
              <a:lnSpc>
                <a:spcPts val="3359"/>
              </a:lnSpc>
            </a:pPr>
            <a:r>
              <a:rPr lang="en-US" sz="2799">
                <a:solidFill>
                  <a:srgbClr val="7030A0"/>
                </a:solidFill>
                <a:latin typeface="Arial MT Pro"/>
                <a:ea typeface="Arial MT Pro"/>
                <a:cs typeface="Arial MT Pro"/>
                <a:sym typeface="Arial MT Pro"/>
              </a:rPr>
              <a:t>          ✦ Turnover is costly</a:t>
            </a:r>
          </a:p>
          <a:p>
            <a:pPr algn="l">
              <a:lnSpc>
                <a:spcPts val="3359"/>
              </a:lnSpc>
            </a:pPr>
            <a:r>
              <a:rPr lang="en-US" sz="2799">
                <a:solidFill>
                  <a:srgbClr val="7030A0"/>
                </a:solidFill>
                <a:latin typeface="Arial MT Pro"/>
                <a:ea typeface="Arial MT Pro"/>
                <a:cs typeface="Arial MT Pro"/>
                <a:sym typeface="Arial MT Pro"/>
              </a:rPr>
              <a:t>				</a:t>
            </a:r>
          </a:p>
          <a:p>
            <a:pPr algn="l">
              <a:lnSpc>
                <a:spcPts val="3359"/>
              </a:lnSpc>
            </a:pPr>
            <a:r>
              <a:rPr lang="en-US" sz="2799" b="true">
                <a:solidFill>
                  <a:srgbClr val="7030A0"/>
                </a:solidFill>
                <a:latin typeface="Arial MT Pro Bold"/>
                <a:ea typeface="Arial MT Pro Bold"/>
                <a:cs typeface="Arial MT Pro Bold"/>
                <a:sym typeface="Arial MT Pro Bold"/>
              </a:rPr>
              <a:t>The solution: 	</a:t>
            </a:r>
          </a:p>
          <a:p>
            <a:pPr algn="l">
              <a:lnSpc>
                <a:spcPts val="3359"/>
              </a:lnSpc>
            </a:pPr>
            <a:r>
              <a:rPr lang="en-US" sz="2799">
                <a:solidFill>
                  <a:srgbClr val="7030A0"/>
                </a:solidFill>
                <a:latin typeface="Arial MT Pro"/>
                <a:ea typeface="Arial MT Pro"/>
                <a:cs typeface="Arial MT Pro"/>
                <a:sym typeface="Arial MT Pro"/>
              </a:rPr>
              <a:t>          </a:t>
            </a:r>
            <a:r>
              <a:rPr lang="en-US" sz="2799">
                <a:solidFill>
                  <a:srgbClr val="7030A0"/>
                </a:solidFill>
                <a:latin typeface="Arial MT Pro"/>
                <a:ea typeface="Arial MT Pro"/>
                <a:cs typeface="Arial MT Pro"/>
                <a:sym typeface="Arial MT Pro"/>
              </a:rPr>
              <a:t>✦ Training, Development, Teaching, Guidance, Instruction, Practice</a:t>
            </a:r>
          </a:p>
          <a:p>
            <a:pPr algn="l">
              <a:lnSpc>
                <a:spcPts val="3359"/>
              </a:lnSpc>
            </a:pPr>
          </a:p>
          <a:p>
            <a:pPr algn="l">
              <a:lnSpc>
                <a:spcPts val="3359"/>
              </a:lnSpc>
            </a:pPr>
            <a:r>
              <a:rPr lang="en-US" sz="2799" b="true">
                <a:solidFill>
                  <a:srgbClr val="7030A0"/>
                </a:solidFill>
                <a:latin typeface="Arial MT Pro Bold"/>
                <a:ea typeface="Arial MT Pro Bold"/>
                <a:cs typeface="Arial MT Pro Bold"/>
                <a:sym typeface="Arial MT Pro Bold"/>
              </a:rPr>
              <a:t>The results: </a:t>
            </a:r>
            <a:r>
              <a:rPr lang="en-US" sz="2799">
                <a:solidFill>
                  <a:srgbClr val="7030A0"/>
                </a:solidFill>
                <a:latin typeface="Arial MT Pro"/>
                <a:ea typeface="Arial MT Pro"/>
                <a:cs typeface="Arial MT Pro"/>
                <a:sym typeface="Arial MT Pro"/>
              </a:rPr>
              <a:t> 	 </a:t>
            </a:r>
          </a:p>
          <a:p>
            <a:pPr algn="l">
              <a:lnSpc>
                <a:spcPts val="3359"/>
              </a:lnSpc>
            </a:pPr>
            <a:r>
              <a:rPr lang="en-US" sz="2799">
                <a:solidFill>
                  <a:srgbClr val="7030A0"/>
                </a:solidFill>
                <a:latin typeface="Arial MT Pro"/>
                <a:ea typeface="Arial MT Pro"/>
                <a:cs typeface="Arial MT Pro"/>
                <a:sym typeface="Arial MT Pro"/>
              </a:rPr>
              <a:t>         </a:t>
            </a:r>
            <a:r>
              <a:rPr lang="en-US" sz="2799">
                <a:solidFill>
                  <a:srgbClr val="7030A0"/>
                </a:solidFill>
                <a:latin typeface="Arial MT Pro"/>
                <a:ea typeface="Arial MT Pro"/>
                <a:cs typeface="Arial MT Pro"/>
                <a:sym typeface="Arial MT Pro"/>
              </a:rPr>
              <a:t>✦</a:t>
            </a:r>
            <a:r>
              <a:rPr lang="en-US" sz="2799">
                <a:solidFill>
                  <a:srgbClr val="FF0000"/>
                </a:solidFill>
                <a:latin typeface="Arial MT Pro"/>
                <a:ea typeface="Arial MT Pro"/>
                <a:cs typeface="Arial MT Pro"/>
                <a:sym typeface="Arial MT Pro"/>
              </a:rPr>
              <a:t> </a:t>
            </a:r>
            <a:r>
              <a:rPr lang="en-US" sz="2799">
                <a:solidFill>
                  <a:srgbClr val="7030A0"/>
                </a:solidFill>
                <a:latin typeface="Arial MT Pro"/>
                <a:ea typeface="Arial MT Pro"/>
                <a:cs typeface="Arial MT Pro"/>
                <a:sym typeface="Arial MT Pro"/>
              </a:rPr>
              <a:t>Long-term employment, less turnover</a:t>
            </a:r>
          </a:p>
          <a:p>
            <a:pPr algn="l">
              <a:lnSpc>
                <a:spcPts val="3359"/>
              </a:lnSpc>
            </a:pPr>
            <a:r>
              <a:rPr lang="en-US" sz="2799">
                <a:solidFill>
                  <a:srgbClr val="7030A0"/>
                </a:solidFill>
                <a:latin typeface="Arial MT Pro"/>
                <a:ea typeface="Arial MT Pro"/>
                <a:cs typeface="Arial MT Pro"/>
                <a:sym typeface="Arial MT Pro"/>
              </a:rPr>
              <a:t>		 ✦ Engaged workforce</a:t>
            </a:r>
          </a:p>
          <a:p>
            <a:pPr algn="l">
              <a:lnSpc>
                <a:spcPts val="3359"/>
              </a:lnSpc>
            </a:pPr>
            <a:r>
              <a:rPr lang="en-US" sz="2799">
                <a:solidFill>
                  <a:srgbClr val="7030A0"/>
                </a:solidFill>
                <a:latin typeface="Arial MT Pro"/>
                <a:ea typeface="Arial MT Pro"/>
                <a:cs typeface="Arial MT Pro"/>
                <a:sym typeface="Arial MT Pro"/>
              </a:rPr>
              <a:t>		 ✦ Opportunities for professional growth </a:t>
            </a:r>
          </a:p>
          <a:p>
            <a:pPr algn="l">
              <a:lnSpc>
                <a:spcPts val="3359"/>
              </a:lnSpc>
            </a:pPr>
            <a:r>
              <a:rPr lang="en-US" sz="2799">
                <a:solidFill>
                  <a:srgbClr val="7030A0"/>
                </a:solidFill>
                <a:latin typeface="Arial MT Pro"/>
                <a:ea typeface="Arial MT Pro"/>
                <a:cs typeface="Arial MT Pro"/>
                <a:sym typeface="Arial MT Pro"/>
              </a:rPr>
              <a:t>		 ✦ Loyalty</a:t>
            </a:r>
          </a:p>
          <a:p>
            <a:pPr algn="l">
              <a:lnSpc>
                <a:spcPts val="3359"/>
              </a:lnSpc>
            </a:pPr>
          </a:p>
          <a:p>
            <a:pPr algn="l">
              <a:lnSpc>
                <a:spcPts val="3359"/>
              </a:lnSpc>
            </a:pPr>
          </a:p>
          <a:p>
            <a:pPr algn="l">
              <a:lnSpc>
                <a:spcPts val="3359"/>
              </a:lnSpc>
            </a:pPr>
          </a:p>
        </p:txBody>
      </p:sp>
      <p:sp>
        <p:nvSpPr>
          <p:cNvPr name="AutoShape 5" id="5"/>
          <p:cNvSpPr/>
          <p:nvPr/>
        </p:nvSpPr>
        <p:spPr>
          <a:xfrm rot="16695">
            <a:off x="1196841" y="2096009"/>
            <a:ext cx="15690401" cy="0"/>
          </a:xfrm>
          <a:prstGeom prst="line">
            <a:avLst/>
          </a:prstGeom>
          <a:ln cap="rnd" w="28575">
            <a:solidFill>
              <a:srgbClr val="7030A0"/>
            </a:solidFill>
            <a:prstDash val="solid"/>
            <a:headEnd type="none" len="sm" w="sm"/>
            <a:tailEnd type="none" len="sm" w="sm"/>
          </a:ln>
        </p:spPr>
      </p:sp>
      <p:grpSp>
        <p:nvGrpSpPr>
          <p:cNvPr name="Group 6" id="6"/>
          <p:cNvGrpSpPr/>
          <p:nvPr/>
        </p:nvGrpSpPr>
        <p:grpSpPr>
          <a:xfrm rot="0">
            <a:off x="16944916" y="9326434"/>
            <a:ext cx="1097400" cy="787200"/>
            <a:chOff x="0" y="0"/>
            <a:chExt cx="1463200" cy="1049600"/>
          </a:xfrm>
        </p:grpSpPr>
        <p:sp>
          <p:nvSpPr>
            <p:cNvPr name="Freeform 7" id="7"/>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8" id="8"/>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6</a:t>
              </a:r>
            </a:p>
          </p:txBody>
        </p:sp>
      </p:grpSp>
      <p:sp>
        <p:nvSpPr>
          <p:cNvPr name="Freeform 9" id="9"/>
          <p:cNvSpPr/>
          <p:nvPr/>
        </p:nvSpPr>
        <p:spPr>
          <a:xfrm flipH="false" flipV="false" rot="0">
            <a:off x="7381589" y="8860158"/>
            <a:ext cx="3524821" cy="1253476"/>
          </a:xfrm>
          <a:custGeom>
            <a:avLst/>
            <a:gdLst/>
            <a:ahLst/>
            <a:cxnLst/>
            <a:rect r="r" b="b" t="t" l="l"/>
            <a:pathLst>
              <a:path h="1253476" w="3524821">
                <a:moveTo>
                  <a:pt x="0" y="0"/>
                </a:moveTo>
                <a:lnTo>
                  <a:pt x="3524822" y="0"/>
                </a:lnTo>
                <a:lnTo>
                  <a:pt x="3524822" y="1253476"/>
                </a:lnTo>
                <a:lnTo>
                  <a:pt x="0" y="1253476"/>
                </a:lnTo>
                <a:lnTo>
                  <a:pt x="0" y="0"/>
                </a:lnTo>
                <a:close/>
              </a:path>
            </a:pathLst>
          </a:custGeom>
          <a:blipFill>
            <a:blip r:embed="rId4"/>
            <a:stretch>
              <a:fillRect l="-84310" t="-140461" r="-74942" b="-157191"/>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979699" y="2000683"/>
            <a:ext cx="15485080" cy="7181850"/>
          </a:xfrm>
          <a:prstGeom prst="rect">
            <a:avLst/>
          </a:prstGeom>
        </p:spPr>
        <p:txBody>
          <a:bodyPr anchor="t" rtlCol="false" tIns="0" lIns="0" bIns="0" rIns="0">
            <a:spAutoFit/>
          </a:bodyPr>
          <a:lstStyle/>
          <a:p>
            <a:pPr algn="l">
              <a:lnSpc>
                <a:spcPts val="3359"/>
              </a:lnSpc>
            </a:pPr>
          </a:p>
          <a:p>
            <a:pPr algn="l">
              <a:lnSpc>
                <a:spcPts val="3359"/>
              </a:lnSpc>
            </a:pPr>
            <a:r>
              <a:rPr lang="en-US" sz="2799">
                <a:solidFill>
                  <a:srgbClr val="7030A0"/>
                </a:solidFill>
                <a:latin typeface="Arial MT Pro"/>
                <a:ea typeface="Arial MT Pro"/>
                <a:cs typeface="Arial MT Pro"/>
                <a:sym typeface="Arial MT Pro"/>
              </a:rPr>
              <a:t>MBT’s solution cuts directly to the core of every business school concept and every company’s need of on hands knowledge.  </a:t>
            </a:r>
          </a:p>
          <a:p>
            <a:pPr algn="l">
              <a:lnSpc>
                <a:spcPts val="3359"/>
              </a:lnSpc>
            </a:pPr>
          </a:p>
          <a:p>
            <a:pPr algn="l">
              <a:lnSpc>
                <a:spcPts val="3359"/>
              </a:lnSpc>
            </a:pPr>
            <a:r>
              <a:rPr lang="en-US" sz="2799" b="true">
                <a:solidFill>
                  <a:srgbClr val="7030A0"/>
                </a:solidFill>
                <a:latin typeface="Arial MT Pro Bold"/>
                <a:ea typeface="Arial MT Pro Bold"/>
                <a:cs typeface="Arial MT Pro Bold"/>
                <a:sym typeface="Arial MT Pro Bold"/>
              </a:rPr>
              <a:t>Offer:  </a:t>
            </a:r>
            <a:r>
              <a:rPr lang="en-US" sz="2799">
                <a:solidFill>
                  <a:srgbClr val="7030A0"/>
                </a:solidFill>
                <a:latin typeface="Arial MT Pro"/>
                <a:ea typeface="Arial MT Pro"/>
                <a:cs typeface="Arial MT Pro"/>
                <a:sym typeface="Arial MT Pro"/>
              </a:rPr>
              <a:t>MBT’s platform bridges business principles with current media consumption and habits. </a:t>
            </a:r>
          </a:p>
          <a:p>
            <a:pPr algn="l">
              <a:lnSpc>
                <a:spcPts val="3359"/>
              </a:lnSpc>
            </a:pPr>
          </a:p>
          <a:p>
            <a:pPr algn="l">
              <a:lnSpc>
                <a:spcPts val="3359"/>
              </a:lnSpc>
            </a:pPr>
            <a:r>
              <a:rPr lang="en-US" b="true" sz="2799">
                <a:solidFill>
                  <a:srgbClr val="7030A0"/>
                </a:solidFill>
                <a:latin typeface="Arial MT Pro Bold"/>
                <a:ea typeface="Arial MT Pro Bold"/>
                <a:cs typeface="Arial MT Pro Bold"/>
                <a:sym typeface="Arial MT Pro Bold"/>
              </a:rPr>
              <a:t>RESULT:  </a:t>
            </a:r>
            <a:r>
              <a:rPr lang="en-US" sz="2799">
                <a:solidFill>
                  <a:srgbClr val="7030A0"/>
                </a:solidFill>
                <a:latin typeface="Arial MT Pro"/>
                <a:ea typeface="Arial MT Pro"/>
                <a:cs typeface="Arial MT Pro"/>
                <a:sym typeface="Arial MT Pro"/>
              </a:rPr>
              <a:t>Forever changed mindsets. </a:t>
            </a:r>
          </a:p>
          <a:p>
            <a:pPr algn="l">
              <a:lnSpc>
                <a:spcPts val="3359"/>
              </a:lnSpc>
            </a:pPr>
            <a:r>
              <a:rPr lang="en-US" b="true" sz="2799">
                <a:solidFill>
                  <a:srgbClr val="7030A0"/>
                </a:solidFill>
                <a:latin typeface="Arial MT Pro Bold"/>
                <a:ea typeface="Arial MT Pro Bold"/>
                <a:cs typeface="Arial MT Pro Bold"/>
                <a:sym typeface="Arial MT Pro Bold"/>
              </a:rPr>
              <a:t>RESULT:  </a:t>
            </a:r>
            <a:r>
              <a:rPr lang="en-US" sz="2799">
                <a:solidFill>
                  <a:srgbClr val="7030A0"/>
                </a:solidFill>
                <a:latin typeface="Arial MT Pro"/>
                <a:ea typeface="Arial MT Pro"/>
                <a:cs typeface="Arial MT Pro"/>
                <a:sym typeface="Arial MT Pro"/>
              </a:rPr>
              <a:t>360 degree thinking about the business.</a:t>
            </a:r>
          </a:p>
          <a:p>
            <a:pPr algn="just">
              <a:lnSpc>
                <a:spcPts val="3359"/>
              </a:lnSpc>
            </a:pPr>
            <a:r>
              <a:rPr lang="en-US" b="true" sz="2799">
                <a:solidFill>
                  <a:srgbClr val="7030A0"/>
                </a:solidFill>
                <a:latin typeface="Arial MT Pro Bold"/>
                <a:ea typeface="Arial MT Pro Bold"/>
                <a:cs typeface="Arial MT Pro Bold"/>
                <a:sym typeface="Arial MT Pro Bold"/>
              </a:rPr>
              <a:t>RESULT:  </a:t>
            </a:r>
            <a:r>
              <a:rPr lang="en-US" sz="2799">
                <a:solidFill>
                  <a:srgbClr val="7030A0"/>
                </a:solidFill>
                <a:latin typeface="Arial MT Pro"/>
                <a:ea typeface="Arial MT Pro"/>
                <a:cs typeface="Arial MT Pro"/>
                <a:sym typeface="Arial MT Pro"/>
              </a:rPr>
              <a:t>Business growth, lower turnover, educated employees</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a:t>
            </a:r>
            <a:r>
              <a:rPr lang="en-US" sz="2799" u="sng">
                <a:solidFill>
                  <a:srgbClr val="7030A0"/>
                </a:solidFill>
                <a:latin typeface="Arial MT Pro"/>
                <a:ea typeface="Arial MT Pro"/>
                <a:cs typeface="Arial MT Pro"/>
                <a:sym typeface="Arial MT Pro"/>
              </a:rPr>
              <a:t>Teaches employees the highlights and critical information from business school courses</a:t>
            </a:r>
            <a:r>
              <a:rPr lang="en-US" sz="2799">
                <a:solidFill>
                  <a:srgbClr val="7030A0"/>
                </a:solidFill>
                <a:latin typeface="Arial MT Pro"/>
                <a:ea typeface="Arial MT Pro"/>
                <a:cs typeface="Arial MT Pro"/>
                <a:sym typeface="Arial MT Pro"/>
              </a:rPr>
              <a:t>.</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Guides all employees on how to think robustly and in a 360 degrees manner about any business, by applying fundamental concepts.</a:t>
            </a:r>
          </a:p>
          <a:p>
            <a:pPr algn="ctr">
              <a:lnSpc>
                <a:spcPts val="3359"/>
              </a:lnSpc>
            </a:pPr>
          </a:p>
          <a:p>
            <a:pPr algn="l">
              <a:lnSpc>
                <a:spcPts val="3359"/>
              </a:lnSpc>
            </a:pPr>
            <a:r>
              <a:rPr lang="en-US" sz="2799">
                <a:solidFill>
                  <a:srgbClr val="7030A0"/>
                </a:solidFill>
                <a:latin typeface="Arial MT Pro"/>
                <a:ea typeface="Arial MT Pro"/>
                <a:cs typeface="Arial MT Pro"/>
                <a:sym typeface="Arial MT Pro"/>
              </a:rPr>
              <a:t>✦  Arms employees with bite-sized, understandable content to train to think critically.</a:t>
            </a:r>
          </a:p>
          <a:p>
            <a:pPr algn="ctr">
              <a:lnSpc>
                <a:spcPts val="3359"/>
              </a:lnSpc>
            </a:pPr>
          </a:p>
        </p:txBody>
      </p:sp>
      <p:sp>
        <p:nvSpPr>
          <p:cNvPr name="TextBox 4" id="4"/>
          <p:cNvSpPr txBox="true"/>
          <p:nvPr/>
        </p:nvSpPr>
        <p:spPr>
          <a:xfrm rot="0">
            <a:off x="979699" y="914400"/>
            <a:ext cx="16096706" cy="962042"/>
          </a:xfrm>
          <a:prstGeom prst="rect">
            <a:avLst/>
          </a:prstGeom>
        </p:spPr>
        <p:txBody>
          <a:bodyPr anchor="t" rtlCol="false" tIns="0" lIns="0" bIns="0" rIns="0">
            <a:spAutoFit/>
          </a:bodyPr>
          <a:lstStyle/>
          <a:p>
            <a:pPr algn="l">
              <a:lnSpc>
                <a:spcPts val="6719"/>
              </a:lnSpc>
            </a:pPr>
            <a:r>
              <a:rPr lang="en-US" sz="5599" b="true">
                <a:solidFill>
                  <a:srgbClr val="7030A0"/>
                </a:solidFill>
                <a:latin typeface="Arial MT Pro Bold"/>
                <a:ea typeface="Arial MT Pro Bold"/>
                <a:cs typeface="Arial MT Pro Bold"/>
                <a:sym typeface="Arial MT Pro Bold"/>
              </a:rPr>
              <a:t>Master’s of Business Thinking Overview</a:t>
            </a:r>
            <a:r>
              <a:rPr lang="en-US" sz="5599">
                <a:solidFill>
                  <a:srgbClr val="7030A0"/>
                </a:solidFill>
                <a:latin typeface="Arial MT Pro"/>
                <a:ea typeface="Arial MT Pro"/>
                <a:cs typeface="Arial MT Pro"/>
                <a:sym typeface="Arial MT Pro"/>
              </a:rPr>
              <a:t>✦</a:t>
            </a:r>
          </a:p>
        </p:txBody>
      </p:sp>
      <p:sp>
        <p:nvSpPr>
          <p:cNvPr name="AutoShape 5" id="5"/>
          <p:cNvSpPr/>
          <p:nvPr/>
        </p:nvSpPr>
        <p:spPr>
          <a:xfrm rot="16695">
            <a:off x="992971" y="2081645"/>
            <a:ext cx="15690401" cy="0"/>
          </a:xfrm>
          <a:prstGeom prst="line">
            <a:avLst/>
          </a:prstGeom>
          <a:ln cap="rnd" w="28575">
            <a:solidFill>
              <a:srgbClr val="7030A0"/>
            </a:solidFill>
            <a:prstDash val="solid"/>
            <a:headEnd type="none" len="sm" w="sm"/>
            <a:tailEnd type="none" len="sm" w="sm"/>
          </a:ln>
        </p:spPr>
      </p:sp>
      <p:grpSp>
        <p:nvGrpSpPr>
          <p:cNvPr name="Group 6" id="6"/>
          <p:cNvGrpSpPr/>
          <p:nvPr/>
        </p:nvGrpSpPr>
        <p:grpSpPr>
          <a:xfrm rot="0">
            <a:off x="16944916" y="9326434"/>
            <a:ext cx="1097400" cy="787200"/>
            <a:chOff x="0" y="0"/>
            <a:chExt cx="1463200" cy="1049600"/>
          </a:xfrm>
        </p:grpSpPr>
        <p:sp>
          <p:nvSpPr>
            <p:cNvPr name="Freeform 7" id="7"/>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8" id="8"/>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7</a:t>
              </a:r>
            </a:p>
          </p:txBody>
        </p:sp>
      </p:grpSp>
      <p:sp>
        <p:nvSpPr>
          <p:cNvPr name="Freeform 9" id="9"/>
          <p:cNvSpPr/>
          <p:nvPr/>
        </p:nvSpPr>
        <p:spPr>
          <a:xfrm flipH="false" flipV="false" rot="0">
            <a:off x="7770897" y="8838640"/>
            <a:ext cx="3524821" cy="1274994"/>
          </a:xfrm>
          <a:custGeom>
            <a:avLst/>
            <a:gdLst/>
            <a:ahLst/>
            <a:cxnLst/>
            <a:rect r="r" b="b" t="t" l="l"/>
            <a:pathLst>
              <a:path h="1274994" w="3524821">
                <a:moveTo>
                  <a:pt x="0" y="0"/>
                </a:moveTo>
                <a:lnTo>
                  <a:pt x="3524821" y="0"/>
                </a:lnTo>
                <a:lnTo>
                  <a:pt x="3524821" y="1274994"/>
                </a:lnTo>
                <a:lnTo>
                  <a:pt x="0" y="1274994"/>
                </a:lnTo>
                <a:lnTo>
                  <a:pt x="0" y="0"/>
                </a:lnTo>
                <a:close/>
              </a:path>
            </a:pathLst>
          </a:custGeom>
          <a:blipFill>
            <a:blip r:embed="rId4"/>
            <a:stretch>
              <a:fillRect l="-84310" t="-134106" r="-74942" b="-156835"/>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028700" y="1185549"/>
            <a:ext cx="16858350" cy="1095375"/>
          </a:xfrm>
          <a:prstGeom prst="rect">
            <a:avLst/>
          </a:prstGeom>
        </p:spPr>
        <p:txBody>
          <a:bodyPr anchor="t" rtlCol="false" tIns="0" lIns="0" bIns="0" rIns="0">
            <a:spAutoFit/>
          </a:bodyPr>
          <a:lstStyle/>
          <a:p>
            <a:pPr algn="l">
              <a:lnSpc>
                <a:spcPts val="7679"/>
              </a:lnSpc>
            </a:pPr>
            <a:r>
              <a:rPr lang="en-US" sz="6399" b="true">
                <a:solidFill>
                  <a:srgbClr val="7030A0"/>
                </a:solidFill>
                <a:latin typeface="Arial MT Pro Bold"/>
                <a:ea typeface="Arial MT Pro Bold"/>
                <a:cs typeface="Arial MT Pro Bold"/>
                <a:sym typeface="Arial MT Pro Bold"/>
              </a:rPr>
              <a:t>MBT: Result For Employers</a:t>
            </a:r>
            <a:r>
              <a:rPr lang="en-US" sz="6399">
                <a:solidFill>
                  <a:srgbClr val="7030A0"/>
                </a:solidFill>
                <a:latin typeface="Arial MT Pro"/>
                <a:ea typeface="Arial MT Pro"/>
                <a:cs typeface="Arial MT Pro"/>
                <a:sym typeface="Arial MT Pro"/>
              </a:rPr>
              <a:t>✦</a:t>
            </a:r>
          </a:p>
        </p:txBody>
      </p:sp>
      <p:sp>
        <p:nvSpPr>
          <p:cNvPr name="AutoShape 4" id="4"/>
          <p:cNvSpPr/>
          <p:nvPr/>
        </p:nvSpPr>
        <p:spPr>
          <a:xfrm rot="16807">
            <a:off x="1101839" y="2304737"/>
            <a:ext cx="15585560" cy="0"/>
          </a:xfrm>
          <a:prstGeom prst="line">
            <a:avLst/>
          </a:prstGeom>
          <a:ln cap="rnd" w="28575">
            <a:solidFill>
              <a:srgbClr val="7030A0"/>
            </a:solidFill>
            <a:prstDash val="solid"/>
            <a:headEnd type="none" len="sm" w="sm"/>
            <a:tailEnd type="none" len="sm" w="sm"/>
          </a:ln>
        </p:spPr>
      </p:sp>
      <p:sp>
        <p:nvSpPr>
          <p:cNvPr name="TextBox 5" id="5"/>
          <p:cNvSpPr txBox="true"/>
          <p:nvPr/>
        </p:nvSpPr>
        <p:spPr>
          <a:xfrm rot="0">
            <a:off x="1036120" y="2758417"/>
            <a:ext cx="16295472" cy="4353091"/>
          </a:xfrm>
          <a:prstGeom prst="rect">
            <a:avLst/>
          </a:prstGeom>
        </p:spPr>
        <p:txBody>
          <a:bodyPr anchor="t" rtlCol="false" tIns="0" lIns="0" bIns="0" rIns="0">
            <a:spAutoFit/>
          </a:bodyPr>
          <a:lstStyle/>
          <a:p>
            <a:pPr algn="l">
              <a:lnSpc>
                <a:spcPts val="4079"/>
              </a:lnSpc>
            </a:pPr>
            <a:r>
              <a:rPr lang="en-US" sz="3399" b="true">
                <a:solidFill>
                  <a:srgbClr val="761E86"/>
                </a:solidFill>
                <a:latin typeface="Arial MT Pro Bold"/>
                <a:ea typeface="Arial MT Pro Bold"/>
                <a:cs typeface="Arial MT Pro Bold"/>
                <a:sym typeface="Arial MT Pro Bold"/>
              </a:rPr>
              <a:t>Outcome: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By educating employees, it dramatically increases potential for positive results in the business.</a:t>
            </a:r>
          </a:p>
          <a:p>
            <a:pPr algn="l">
              <a:lnSpc>
                <a:spcPts val="3359"/>
              </a:lnSpc>
            </a:pPr>
            <a:r>
              <a:rPr lang="en-US" sz="2799">
                <a:solidFill>
                  <a:srgbClr val="7030A0"/>
                </a:solidFill>
                <a:latin typeface="Arial MT Pro"/>
                <a:ea typeface="Arial MT Pro"/>
                <a:cs typeface="Arial MT Pro"/>
                <a:sym typeface="Arial MT Pro"/>
              </a:rPr>
              <a:t>✦   Attract better employees that value self-improvement and learning.</a:t>
            </a:r>
          </a:p>
          <a:p>
            <a:pPr algn="l">
              <a:lnSpc>
                <a:spcPts val="3359"/>
              </a:lnSpc>
            </a:pPr>
            <a:r>
              <a:rPr lang="en-US" sz="2799">
                <a:solidFill>
                  <a:srgbClr val="7030A0"/>
                </a:solidFill>
                <a:latin typeface="Arial MT Pro"/>
                <a:ea typeface="Arial MT Pro"/>
                <a:cs typeface="Arial MT Pro"/>
                <a:sym typeface="Arial MT Pro"/>
              </a:rPr>
              <a:t>✦   Improve employee performance while improving job satisfaction.</a:t>
            </a:r>
          </a:p>
          <a:p>
            <a:pPr algn="l">
              <a:lnSpc>
                <a:spcPts val="3359"/>
              </a:lnSpc>
            </a:pPr>
            <a:r>
              <a:rPr lang="en-US" sz="2799">
                <a:solidFill>
                  <a:srgbClr val="7030A0"/>
                </a:solidFill>
                <a:latin typeface="Arial MT Pro"/>
                <a:ea typeface="Arial MT Pro"/>
                <a:cs typeface="Arial MT Pro"/>
                <a:sym typeface="Arial MT Pro"/>
              </a:rPr>
              <a:t>✦   Increase employee engagement by investing in their future.</a:t>
            </a:r>
          </a:p>
          <a:p>
            <a:pPr algn="l">
              <a:lnSpc>
                <a:spcPts val="3359"/>
              </a:lnSpc>
            </a:pPr>
            <a:r>
              <a:rPr lang="en-US" sz="2799">
                <a:solidFill>
                  <a:srgbClr val="7030A0"/>
                </a:solidFill>
                <a:latin typeface="Arial MT Pro"/>
                <a:ea typeface="Arial MT Pro"/>
                <a:cs typeface="Arial MT Pro"/>
                <a:sym typeface="Arial MT Pro"/>
              </a:rPr>
              <a:t>✦   Train future leaders that exhibit loyalty since they feel appreciated.</a:t>
            </a:r>
          </a:p>
          <a:p>
            <a:pPr algn="l">
              <a:lnSpc>
                <a:spcPts val="3359"/>
              </a:lnSpc>
            </a:pPr>
            <a:r>
              <a:rPr lang="en-US" sz="2799">
                <a:solidFill>
                  <a:srgbClr val="7030A0"/>
                </a:solidFill>
                <a:latin typeface="Arial MT Pro"/>
                <a:ea typeface="Arial MT Pro"/>
                <a:cs typeface="Arial MT Pro"/>
                <a:sym typeface="Arial MT Pro"/>
              </a:rPr>
              <a:t>✦   Improve skills and knowledge while elevating the quality of thinking.</a:t>
            </a:r>
          </a:p>
          <a:p>
            <a:pPr algn="l">
              <a:lnSpc>
                <a:spcPts val="3359"/>
              </a:lnSpc>
            </a:pPr>
          </a:p>
          <a:p>
            <a:pPr algn="l">
              <a:lnSpc>
                <a:spcPts val="3359"/>
              </a:lnSpc>
            </a:pPr>
          </a:p>
        </p:txBody>
      </p:sp>
      <p:grpSp>
        <p:nvGrpSpPr>
          <p:cNvPr name="Group 6" id="6"/>
          <p:cNvGrpSpPr/>
          <p:nvPr/>
        </p:nvGrpSpPr>
        <p:grpSpPr>
          <a:xfrm rot="0">
            <a:off x="16944916" y="9326434"/>
            <a:ext cx="1097400" cy="787200"/>
            <a:chOff x="0" y="0"/>
            <a:chExt cx="1463200" cy="1049600"/>
          </a:xfrm>
        </p:grpSpPr>
        <p:sp>
          <p:nvSpPr>
            <p:cNvPr name="Freeform 7" id="7"/>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8" id="8"/>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8</a:t>
              </a:r>
            </a:p>
          </p:txBody>
        </p:sp>
      </p:grpSp>
      <p:sp>
        <p:nvSpPr>
          <p:cNvPr name="TextBox 9" id="9"/>
          <p:cNvSpPr txBox="true"/>
          <p:nvPr/>
        </p:nvSpPr>
        <p:spPr>
          <a:xfrm rot="0">
            <a:off x="742898" y="7044667"/>
            <a:ext cx="16802204" cy="1000125"/>
          </a:xfrm>
          <a:prstGeom prst="rect">
            <a:avLst/>
          </a:prstGeom>
        </p:spPr>
        <p:txBody>
          <a:bodyPr anchor="t" rtlCol="false" tIns="0" lIns="0" bIns="0" rIns="0">
            <a:spAutoFit/>
          </a:bodyPr>
          <a:lstStyle/>
          <a:p>
            <a:pPr algn="ctr">
              <a:lnSpc>
                <a:spcPts val="4079"/>
              </a:lnSpc>
            </a:pPr>
            <a:r>
              <a:rPr lang="en-US" sz="3399" b="true">
                <a:solidFill>
                  <a:srgbClr val="761E86"/>
                </a:solidFill>
                <a:latin typeface="Arial MT Pro Bold"/>
                <a:ea typeface="Arial MT Pro Bold"/>
                <a:cs typeface="Arial MT Pro Bold"/>
                <a:sym typeface="Arial MT Pro Bold"/>
              </a:rPr>
              <a:t>Mor</a:t>
            </a:r>
            <a:r>
              <a:rPr lang="en-US" sz="3399" b="true">
                <a:solidFill>
                  <a:srgbClr val="761E86"/>
                </a:solidFill>
                <a:latin typeface="Arial MT Pro Bold"/>
                <a:ea typeface="Arial MT Pro Bold"/>
                <a:cs typeface="Arial MT Pro Bold"/>
                <a:sym typeface="Arial MT Pro Bold"/>
              </a:rPr>
              <a:t>e loyalty at work. Lower turnover. More engagement</a:t>
            </a:r>
          </a:p>
          <a:p>
            <a:pPr algn="ctr">
              <a:lnSpc>
                <a:spcPts val="3359"/>
              </a:lnSpc>
            </a:pPr>
          </a:p>
        </p:txBody>
      </p:sp>
      <p:sp>
        <p:nvSpPr>
          <p:cNvPr name="Freeform 10" id="10"/>
          <p:cNvSpPr/>
          <p:nvPr/>
        </p:nvSpPr>
        <p:spPr>
          <a:xfrm flipH="false" flipV="false" rot="0">
            <a:off x="7695464" y="8587717"/>
            <a:ext cx="3524821" cy="1611642"/>
          </a:xfrm>
          <a:custGeom>
            <a:avLst/>
            <a:gdLst/>
            <a:ahLst/>
            <a:cxnLst/>
            <a:rect r="r" b="b" t="t" l="l"/>
            <a:pathLst>
              <a:path h="1611642" w="3524821">
                <a:moveTo>
                  <a:pt x="0" y="0"/>
                </a:moveTo>
                <a:lnTo>
                  <a:pt x="3524822" y="0"/>
                </a:lnTo>
                <a:lnTo>
                  <a:pt x="3524822" y="1611642"/>
                </a:lnTo>
                <a:lnTo>
                  <a:pt x="0" y="1611642"/>
                </a:lnTo>
                <a:lnTo>
                  <a:pt x="0" y="0"/>
                </a:lnTo>
                <a:close/>
              </a:path>
            </a:pathLst>
          </a:custGeom>
          <a:blipFill>
            <a:blip r:embed="rId4"/>
            <a:stretch>
              <a:fillRect l="-84310" t="-98978" r="-74942" b="-11030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400950" y="904875"/>
            <a:ext cx="16858350" cy="1095375"/>
          </a:xfrm>
          <a:prstGeom prst="rect">
            <a:avLst/>
          </a:prstGeom>
        </p:spPr>
        <p:txBody>
          <a:bodyPr anchor="t" rtlCol="false" tIns="0" lIns="0" bIns="0" rIns="0">
            <a:spAutoFit/>
          </a:bodyPr>
          <a:lstStyle/>
          <a:p>
            <a:pPr algn="l">
              <a:lnSpc>
                <a:spcPts val="7679"/>
              </a:lnSpc>
            </a:pPr>
            <a:r>
              <a:rPr lang="en-US" sz="6399" b="true">
                <a:solidFill>
                  <a:srgbClr val="7030A0"/>
                </a:solidFill>
                <a:latin typeface="Arial MT Pro Bold"/>
                <a:ea typeface="Arial MT Pro Bold"/>
                <a:cs typeface="Arial MT Pro Bold"/>
                <a:sym typeface="Arial MT Pro Bold"/>
              </a:rPr>
              <a:t>O</a:t>
            </a:r>
            <a:r>
              <a:rPr lang="en-US" sz="6399" b="true">
                <a:solidFill>
                  <a:srgbClr val="7030A0"/>
                </a:solidFill>
                <a:latin typeface="Arial MT Pro Bold"/>
                <a:ea typeface="Arial MT Pro Bold"/>
                <a:cs typeface="Arial MT Pro Bold"/>
                <a:sym typeface="Arial MT Pro Bold"/>
              </a:rPr>
              <a:t>nline Education Trends</a:t>
            </a:r>
            <a:r>
              <a:rPr lang="en-US" sz="6399">
                <a:solidFill>
                  <a:srgbClr val="7030A0"/>
                </a:solidFill>
                <a:latin typeface="Arial MT Pro"/>
                <a:ea typeface="Arial MT Pro"/>
                <a:cs typeface="Arial MT Pro"/>
                <a:sym typeface="Arial MT Pro"/>
              </a:rPr>
              <a:t>✦</a:t>
            </a:r>
          </a:p>
        </p:txBody>
      </p:sp>
      <p:sp>
        <p:nvSpPr>
          <p:cNvPr name="TextBox 4" id="4"/>
          <p:cNvSpPr txBox="true"/>
          <p:nvPr/>
        </p:nvSpPr>
        <p:spPr>
          <a:xfrm rot="0">
            <a:off x="522894" y="2290416"/>
            <a:ext cx="17013184" cy="895350"/>
          </a:xfrm>
          <a:prstGeom prst="rect">
            <a:avLst/>
          </a:prstGeom>
        </p:spPr>
        <p:txBody>
          <a:bodyPr anchor="t" rtlCol="false" tIns="0" lIns="0" bIns="0" rIns="0">
            <a:spAutoFit/>
          </a:bodyPr>
          <a:lstStyle/>
          <a:p>
            <a:pPr algn="l">
              <a:lnSpc>
                <a:spcPts val="3359"/>
              </a:lnSpc>
            </a:pPr>
            <a:r>
              <a:rPr lang="en-US" sz="2799">
                <a:solidFill>
                  <a:srgbClr val="7030A0"/>
                </a:solidFill>
                <a:latin typeface="Arial MT Pro"/>
                <a:ea typeface="Arial MT Pro"/>
                <a:cs typeface="Arial MT Pro"/>
                <a:sym typeface="Arial MT Pro"/>
              </a:rPr>
              <a:t>E-Learning on demand market size surpassed US $315B in 2021 and is anticipated to grow at a CAGR of over 21% between 2021 and 2028  to $1TN (Deloitte). </a:t>
            </a:r>
          </a:p>
        </p:txBody>
      </p:sp>
      <p:sp>
        <p:nvSpPr>
          <p:cNvPr name="TextBox 5" id="5"/>
          <p:cNvSpPr txBox="true"/>
          <p:nvPr/>
        </p:nvSpPr>
        <p:spPr>
          <a:xfrm rot="0">
            <a:off x="522894" y="3471516"/>
            <a:ext cx="16527618" cy="895350"/>
          </a:xfrm>
          <a:prstGeom prst="rect">
            <a:avLst/>
          </a:prstGeom>
        </p:spPr>
        <p:txBody>
          <a:bodyPr anchor="t" rtlCol="false" tIns="0" lIns="0" bIns="0" rIns="0">
            <a:spAutoFit/>
          </a:bodyPr>
          <a:lstStyle/>
          <a:p>
            <a:pPr algn="l">
              <a:lnSpc>
                <a:spcPts val="3359"/>
              </a:lnSpc>
            </a:pPr>
            <a:r>
              <a:rPr lang="en-US" sz="2799">
                <a:solidFill>
                  <a:srgbClr val="7030A0"/>
                </a:solidFill>
                <a:latin typeface="Arial MT Pro"/>
                <a:ea typeface="Arial MT Pro"/>
                <a:cs typeface="Arial MT Pro"/>
                <a:sym typeface="Arial MT Pro"/>
              </a:rPr>
              <a:t>Most corporate and mid-sized company learning environments are built on outdated systems that only focus on compliance and formal training. (Deloitte)</a:t>
            </a:r>
          </a:p>
        </p:txBody>
      </p:sp>
      <p:sp>
        <p:nvSpPr>
          <p:cNvPr name="AutoShape 6" id="6"/>
          <p:cNvSpPr/>
          <p:nvPr/>
        </p:nvSpPr>
        <p:spPr>
          <a:xfrm rot="16800">
            <a:off x="393250" y="2085491"/>
            <a:ext cx="17066004" cy="0"/>
          </a:xfrm>
          <a:prstGeom prst="line">
            <a:avLst/>
          </a:prstGeom>
          <a:ln cap="rnd" w="28575">
            <a:solidFill>
              <a:srgbClr val="7030A0"/>
            </a:solidFill>
            <a:prstDash val="solid"/>
            <a:headEnd type="none" len="sm" w="sm"/>
            <a:tailEnd type="none" len="sm" w="sm"/>
          </a:ln>
        </p:spPr>
      </p:sp>
      <p:sp>
        <p:nvSpPr>
          <p:cNvPr name="TextBox 7" id="7"/>
          <p:cNvSpPr txBox="true"/>
          <p:nvPr/>
        </p:nvSpPr>
        <p:spPr>
          <a:xfrm rot="0">
            <a:off x="522894" y="4500216"/>
            <a:ext cx="17013184" cy="2990850"/>
          </a:xfrm>
          <a:prstGeom prst="rect">
            <a:avLst/>
          </a:prstGeom>
        </p:spPr>
        <p:txBody>
          <a:bodyPr anchor="t" rtlCol="false" tIns="0" lIns="0" bIns="0" rIns="0">
            <a:spAutoFit/>
          </a:bodyPr>
          <a:lstStyle/>
          <a:p>
            <a:pPr algn="l">
              <a:lnSpc>
                <a:spcPts val="3359"/>
              </a:lnSpc>
            </a:pPr>
            <a:r>
              <a:rPr lang="en-US" sz="2799" b="true">
                <a:solidFill>
                  <a:srgbClr val="761E86"/>
                </a:solidFill>
                <a:latin typeface="Arial MT Pro Bold"/>
                <a:ea typeface="Arial MT Pro Bold"/>
                <a:cs typeface="Arial MT Pro Bold"/>
                <a:sym typeface="Arial MT Pro Bold"/>
              </a:rPr>
              <a:t>Why Invest in E-Learning ?</a:t>
            </a:r>
          </a:p>
          <a:p>
            <a:pPr algn="l">
              <a:lnSpc>
                <a:spcPts val="3359"/>
              </a:lnSpc>
            </a:pPr>
          </a:p>
          <a:p>
            <a:pPr algn="l">
              <a:lnSpc>
                <a:spcPts val="3359"/>
              </a:lnSpc>
            </a:pPr>
            <a:r>
              <a:rPr lang="en-US" sz="2799">
                <a:solidFill>
                  <a:srgbClr val="7030A0"/>
                </a:solidFill>
                <a:latin typeface="Arial MT Pro"/>
                <a:ea typeface="Arial MT Pro"/>
                <a:cs typeface="Arial MT Pro"/>
                <a:sym typeface="Arial MT Pro"/>
              </a:rPr>
              <a:t>✦  Scalability is massive and global</a:t>
            </a:r>
          </a:p>
          <a:p>
            <a:pPr algn="l">
              <a:lnSpc>
                <a:spcPts val="3359"/>
              </a:lnSpc>
            </a:pPr>
            <a:r>
              <a:rPr lang="en-US" sz="2799">
                <a:solidFill>
                  <a:srgbClr val="7030A0"/>
                </a:solidFill>
                <a:latin typeface="Arial MT Pro"/>
                <a:ea typeface="Arial MT Pro"/>
                <a:cs typeface="Arial MT Pro"/>
                <a:sym typeface="Arial MT Pro"/>
              </a:rPr>
              <a:t>✦  77% of US corporation used online learning, but 98% plan to incorporate it in their programs</a:t>
            </a:r>
          </a:p>
          <a:p>
            <a:pPr algn="l">
              <a:lnSpc>
                <a:spcPts val="3359"/>
              </a:lnSpc>
            </a:pPr>
            <a:r>
              <a:rPr lang="en-US" sz="2799">
                <a:solidFill>
                  <a:srgbClr val="7030A0"/>
                </a:solidFill>
                <a:latin typeface="Arial MT Pro"/>
                <a:ea typeface="Arial MT Pro"/>
                <a:cs typeface="Arial MT Pro"/>
                <a:sym typeface="Arial MT Pro"/>
              </a:rPr>
              <a:t>✦  E-learning increases retention rates by 25% to 60%</a:t>
            </a:r>
          </a:p>
          <a:p>
            <a:pPr algn="l">
              <a:lnSpc>
                <a:spcPts val="3359"/>
              </a:lnSpc>
            </a:pPr>
            <a:r>
              <a:rPr lang="en-US" sz="2799">
                <a:solidFill>
                  <a:srgbClr val="7030A0"/>
                </a:solidFill>
                <a:latin typeface="Arial MT Pro"/>
                <a:ea typeface="Arial MT Pro"/>
                <a:cs typeface="Arial MT Pro"/>
                <a:sym typeface="Arial MT Pro"/>
              </a:rPr>
              <a:t>✦  E-learning has led to an increase in income for 42% of US organizations</a:t>
            </a:r>
          </a:p>
          <a:p>
            <a:pPr algn="l">
              <a:lnSpc>
                <a:spcPts val="3359"/>
              </a:lnSpc>
            </a:pPr>
          </a:p>
        </p:txBody>
      </p:sp>
      <p:sp>
        <p:nvSpPr>
          <p:cNvPr name="TextBox 8" id="8"/>
          <p:cNvSpPr txBox="true"/>
          <p:nvPr/>
        </p:nvSpPr>
        <p:spPr>
          <a:xfrm rot="0">
            <a:off x="522894" y="7491066"/>
            <a:ext cx="10046199" cy="381000"/>
          </a:xfrm>
          <a:prstGeom prst="rect">
            <a:avLst/>
          </a:prstGeom>
        </p:spPr>
        <p:txBody>
          <a:bodyPr anchor="t" rtlCol="false" tIns="0" lIns="0" bIns="0" rIns="0">
            <a:spAutoFit/>
          </a:bodyPr>
          <a:lstStyle/>
          <a:p>
            <a:pPr algn="l">
              <a:lnSpc>
                <a:spcPts val="2640"/>
              </a:lnSpc>
            </a:pPr>
            <a:r>
              <a:rPr lang="en-US" sz="2200" u="sng">
                <a:solidFill>
                  <a:srgbClr val="7030A0"/>
                </a:solidFill>
                <a:latin typeface="Arial MT Pro"/>
                <a:ea typeface="Arial MT Pro"/>
                <a:cs typeface="Arial MT Pro"/>
                <a:sym typeface="Arial MT Pro"/>
              </a:rPr>
              <a:t>Source: </a:t>
            </a:r>
            <a:r>
              <a:rPr lang="en-US" sz="2200" u="sng">
                <a:solidFill>
                  <a:srgbClr val="7030A0"/>
                </a:solidFill>
                <a:latin typeface="Arial MT Pro"/>
                <a:ea typeface="Arial MT Pro"/>
                <a:cs typeface="Arial MT Pro"/>
                <a:sym typeface="Arial MT Pro"/>
              </a:rPr>
              <a:t>https://www.gminsights.com/industry-analysis/elearning-market-size</a:t>
            </a:r>
          </a:p>
        </p:txBody>
      </p:sp>
      <p:grpSp>
        <p:nvGrpSpPr>
          <p:cNvPr name="Group 9" id="9"/>
          <p:cNvGrpSpPr/>
          <p:nvPr/>
        </p:nvGrpSpPr>
        <p:grpSpPr>
          <a:xfrm rot="0">
            <a:off x="16944916" y="9326434"/>
            <a:ext cx="1097400" cy="787200"/>
            <a:chOff x="0" y="0"/>
            <a:chExt cx="1463200" cy="1049600"/>
          </a:xfrm>
        </p:grpSpPr>
        <p:sp>
          <p:nvSpPr>
            <p:cNvPr name="Freeform 10" id="10"/>
            <p:cNvSpPr/>
            <p:nvPr/>
          </p:nvSpPr>
          <p:spPr>
            <a:xfrm flipH="false" flipV="false" rot="0">
              <a:off x="0" y="0"/>
              <a:ext cx="1463200" cy="1049600"/>
            </a:xfrm>
            <a:custGeom>
              <a:avLst/>
              <a:gdLst/>
              <a:ahLst/>
              <a:cxnLst/>
              <a:rect r="r" b="b" t="t" l="l"/>
              <a:pathLst>
                <a:path h="1049600" w="1463200">
                  <a:moveTo>
                    <a:pt x="0" y="0"/>
                  </a:moveTo>
                  <a:lnTo>
                    <a:pt x="1463200" y="0"/>
                  </a:lnTo>
                  <a:lnTo>
                    <a:pt x="1463200" y="1049600"/>
                  </a:lnTo>
                  <a:lnTo>
                    <a:pt x="0" y="1049600"/>
                  </a:lnTo>
                  <a:close/>
                </a:path>
              </a:pathLst>
            </a:custGeom>
            <a:solidFill>
              <a:srgbClr val="000000">
                <a:alpha val="0"/>
              </a:srgbClr>
            </a:solidFill>
          </p:spPr>
        </p:sp>
        <p:sp>
          <p:nvSpPr>
            <p:cNvPr name="TextBox 11" id="11"/>
            <p:cNvSpPr txBox="true"/>
            <p:nvPr/>
          </p:nvSpPr>
          <p:spPr>
            <a:xfrm>
              <a:off x="0" y="-57150"/>
              <a:ext cx="1463200" cy="1106750"/>
            </a:xfrm>
            <a:prstGeom prst="rect">
              <a:avLst/>
            </a:prstGeom>
          </p:spPr>
          <p:txBody>
            <a:bodyPr anchor="ctr" rtlCol="false" tIns="0" lIns="0" bIns="0" rIns="0"/>
            <a:lstStyle/>
            <a:p>
              <a:pPr algn="l">
                <a:lnSpc>
                  <a:spcPts val="3359"/>
                </a:lnSpc>
              </a:pPr>
              <a:r>
                <a:rPr lang="en-US" sz="2799">
                  <a:solidFill>
                    <a:srgbClr val="000000"/>
                  </a:solidFill>
                  <a:latin typeface="Arial MT Pro"/>
                  <a:ea typeface="Arial MT Pro"/>
                  <a:cs typeface="Arial MT Pro"/>
                  <a:sym typeface="Arial MT Pro"/>
                </a:rPr>
                <a:t>9</a:t>
              </a:r>
            </a:p>
          </p:txBody>
        </p:sp>
      </p:grpSp>
      <p:sp>
        <p:nvSpPr>
          <p:cNvPr name="Freeform 12" id="12"/>
          <p:cNvSpPr/>
          <p:nvPr/>
        </p:nvSpPr>
        <p:spPr>
          <a:xfrm flipH="false" flipV="false" rot="0">
            <a:off x="7381589" y="8816640"/>
            <a:ext cx="3524821" cy="1470360"/>
          </a:xfrm>
          <a:custGeom>
            <a:avLst/>
            <a:gdLst/>
            <a:ahLst/>
            <a:cxnLst/>
            <a:rect r="r" b="b" t="t" l="l"/>
            <a:pathLst>
              <a:path h="1470360" w="3524821">
                <a:moveTo>
                  <a:pt x="0" y="0"/>
                </a:moveTo>
                <a:lnTo>
                  <a:pt x="3524822" y="0"/>
                </a:lnTo>
                <a:lnTo>
                  <a:pt x="3524822" y="1470360"/>
                </a:lnTo>
                <a:lnTo>
                  <a:pt x="0" y="1470360"/>
                </a:lnTo>
                <a:lnTo>
                  <a:pt x="0" y="0"/>
                </a:lnTo>
                <a:close/>
              </a:path>
            </a:pathLst>
          </a:custGeom>
          <a:blipFill>
            <a:blip r:embed="rId4"/>
            <a:stretch>
              <a:fillRect l="-84310" t="-114560" r="-74942" b="-124437"/>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DAGxL4E1iqc</dc:identifier>
  <dcterms:modified xsi:type="dcterms:W3CDTF">2011-08-01T06:04:30Z</dcterms:modified>
  <cp:revision>1</cp:revision>
  <dc:title>MBT</dc:title>
</cp:coreProperties>
</file>